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67" r:id="rId3"/>
    <p:sldId id="257" r:id="rId4"/>
    <p:sldId id="259" r:id="rId5"/>
    <p:sldId id="261" r:id="rId6"/>
    <p:sldId id="284" r:id="rId7"/>
    <p:sldId id="272" r:id="rId8"/>
    <p:sldId id="285" r:id="rId9"/>
    <p:sldId id="286" r:id="rId10"/>
    <p:sldId id="307" r:id="rId11"/>
    <p:sldId id="308" r:id="rId12"/>
    <p:sldId id="311" r:id="rId13"/>
    <p:sldId id="312" r:id="rId14"/>
    <p:sldId id="313" r:id="rId15"/>
    <p:sldId id="287" r:id="rId16"/>
    <p:sldId id="288" r:id="rId17"/>
    <p:sldId id="290" r:id="rId18"/>
    <p:sldId id="291" r:id="rId19"/>
    <p:sldId id="289" r:id="rId20"/>
    <p:sldId id="292" r:id="rId21"/>
    <p:sldId id="293" r:id="rId22"/>
    <p:sldId id="294" r:id="rId23"/>
    <p:sldId id="295" r:id="rId24"/>
    <p:sldId id="303" r:id="rId25"/>
    <p:sldId id="304" r:id="rId26"/>
    <p:sldId id="305" r:id="rId27"/>
    <p:sldId id="296" r:id="rId28"/>
    <p:sldId id="297" r:id="rId29"/>
    <p:sldId id="299" r:id="rId30"/>
    <p:sldId id="298" r:id="rId31"/>
    <p:sldId id="300" r:id="rId32"/>
    <p:sldId id="301" r:id="rId33"/>
    <p:sldId id="302" r:id="rId34"/>
    <p:sldId id="281" r:id="rId35"/>
    <p:sldId id="306" r:id="rId36"/>
    <p:sldId id="279" r:id="rId37"/>
    <p:sldId id="266" r:id="rId38"/>
    <p:sldId id="268" r:id="rId39"/>
    <p:sldId id="269" r:id="rId40"/>
    <p:sldId id="270" r:id="rId41"/>
    <p:sldId id="271" r:id="rId42"/>
    <p:sldId id="273" r:id="rId43"/>
    <p:sldId id="274" r:id="rId44"/>
    <p:sldId id="275" r:id="rId45"/>
    <p:sldId id="276" r:id="rId46"/>
    <p:sldId id="277" r:id="rId47"/>
    <p:sldId id="278" r:id="rId48"/>
    <p:sldId id="280" r:id="rId49"/>
    <p:sldId id="282" r:id="rId50"/>
  </p:sldIdLst>
  <p:sldSz cx="9144000" cy="5143500" type="screen16x9"/>
  <p:notesSz cx="6858000" cy="9144000"/>
  <p:embeddedFontLst>
    <p:embeddedFont>
      <p:font typeface="Roboto Condensed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EFA217-3929-4825-8721-88D48D5DCB9D}">
  <a:tblStyle styleId="{AEEFA217-3929-4825-8721-88D48D5DCB9D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76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89929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744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397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247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323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203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997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848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749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935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2346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16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6242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2226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197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518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525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856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513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988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980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641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50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712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51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44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44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9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844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9156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932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11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4BB5D9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9"/>
          <p:cNvGrpSpPr/>
          <p:nvPr/>
        </p:nvGrpSpPr>
        <p:grpSpPr>
          <a:xfrm>
            <a:off x="5609666" y="2185857"/>
            <a:ext cx="3534604" cy="3432787"/>
            <a:chOff x="6172200" y="2656117"/>
            <a:chExt cx="2971754" cy="2886150"/>
          </a:xfrm>
        </p:grpSpPr>
        <p:sp>
          <p:nvSpPr>
            <p:cNvPr id="10" name="Shape 10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5" name="Shape 15"/>
          <p:cNvGrpSpPr/>
          <p:nvPr/>
        </p:nvGrpSpPr>
        <p:grpSpPr>
          <a:xfrm>
            <a:off x="-22" y="-324543"/>
            <a:ext cx="3068579" cy="1910875"/>
            <a:chOff x="-32" y="-215963"/>
            <a:chExt cx="2163561" cy="1347300"/>
          </a:xfrm>
        </p:grpSpPr>
        <p:sp>
          <p:nvSpPr>
            <p:cNvPr id="16" name="Shape 16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99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24" name="Shape 24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29" name="Shape 29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30" name="Shape 30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53" name="Shape 53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58" name="Shape 58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59" name="Shape 59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67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68" name="Shape 68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3" name="Shape 73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74" name="Shape 74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6791633" y="3181574"/>
            <a:ext cx="2352143" cy="2284388"/>
            <a:chOff x="6172200" y="2656117"/>
            <a:chExt cx="2971754" cy="2886150"/>
          </a:xfrm>
        </p:grpSpPr>
        <p:sp>
          <p:nvSpPr>
            <p:cNvPr id="84" name="Shape 84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89" name="Shape 89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90" name="Shape 90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3173274" y="1830425"/>
            <a:ext cx="2037600" cy="309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3"/>
          </p:nvPr>
        </p:nvSpPr>
        <p:spPr>
          <a:xfrm>
            <a:off x="5315124" y="1830425"/>
            <a:ext cx="2037599" cy="309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01" name="Shape 101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06" name="Shape 106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07" name="Shape 107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Shape 114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15" name="Shape 115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6791633" y="3181574"/>
            <a:ext cx="2352143" cy="2284388"/>
            <a:chOff x="6172200" y="2656117"/>
            <a:chExt cx="2971754" cy="2886150"/>
          </a:xfrm>
        </p:grpSpPr>
        <p:sp>
          <p:nvSpPr>
            <p:cNvPr id="122" name="Shape 122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29" name="Shape 129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34" name="Shape 134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35" name="Shape 135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ansparent Shapes">
    <p:bg>
      <p:bgPr>
        <a:solidFill>
          <a:srgbClr val="3796BF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Shape 141"/>
          <p:cNvGrpSpPr/>
          <p:nvPr/>
        </p:nvGrpSpPr>
        <p:grpSpPr>
          <a:xfrm>
            <a:off x="6172200" y="2656117"/>
            <a:ext cx="2971754" cy="2886150"/>
            <a:chOff x="6172200" y="2656117"/>
            <a:chExt cx="2971754" cy="2886150"/>
          </a:xfrm>
        </p:grpSpPr>
        <p:sp>
          <p:nvSpPr>
            <p:cNvPr id="142" name="Shape 142"/>
            <p:cNvSpPr/>
            <p:nvPr/>
          </p:nvSpPr>
          <p:spPr>
            <a:xfrm rot="9208626" flipH="1">
              <a:off x="6704903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9208633" flipH="1">
              <a:off x="7804300" y="3279012"/>
              <a:ext cx="877623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9208606" flipH="1">
              <a:off x="7481789" y="4276912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9208678" flipH="1">
              <a:off x="6287617" y="4657701"/>
              <a:ext cx="229659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8289303" y="2656117"/>
              <a:ext cx="854651" cy="1929079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47" name="Shape 147"/>
          <p:cNvGrpSpPr/>
          <p:nvPr/>
        </p:nvGrpSpPr>
        <p:grpSpPr>
          <a:xfrm>
            <a:off x="-32" y="-228026"/>
            <a:ext cx="2163561" cy="1347300"/>
            <a:chOff x="-32" y="-215963"/>
            <a:chExt cx="2163561" cy="1347300"/>
          </a:xfrm>
        </p:grpSpPr>
        <p:sp>
          <p:nvSpPr>
            <p:cNvPr id="148" name="Shape 148"/>
            <p:cNvSpPr/>
            <p:nvPr/>
          </p:nvSpPr>
          <p:spPr>
            <a:xfrm rot="-1591408" flipH="1">
              <a:off x="1362168" y="-63166"/>
              <a:ext cx="205102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1591371" flipH="1">
              <a:off x="239462" y="-151890"/>
              <a:ext cx="434753" cy="108097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rot="-1591339" flipH="1">
              <a:off x="892400" y="-169346"/>
              <a:ext cx="504373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rot="-1591322" flipH="1">
              <a:off x="1818452" y="-76291"/>
              <a:ext cx="229659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10800000">
              <a:off x="-32" y="70724"/>
              <a:ext cx="380283" cy="858146"/>
            </a:xfrm>
            <a:custGeom>
              <a:avLst/>
              <a:gdLst/>
              <a:ahLst/>
              <a:cxnLst/>
              <a:rect l="0" t="0" r="0" b="0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4BB5D9"/>
              </a:buClr>
              <a:buSzPct val="100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480"/>
              </a:spcBef>
              <a:buClr>
                <a:srgbClr val="4BB5D9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48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360"/>
              </a:spcBef>
              <a:buClr>
                <a:srgbClr val="607896"/>
              </a:buClr>
              <a:buSzPct val="100000"/>
              <a:buFont typeface="Roboto Condensed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zsu.gov.tr/Pages/standartPage.aspx?id=20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u-/" TargetMode="External"/><Relationship Id="rId4" Type="http://schemas.openxmlformats.org/officeDocument/2006/relationships/hyperlink" Target="http://library.iyte.edu.tr/tezler/master/insaatmuh/T000768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lliyet.com.tr/burokrasi-izmir-e-milyarlari-/mustafa-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tmmob.org.tr/" TargetMode="External"/><Relationship Id="rId4" Type="http://schemas.openxmlformats.org/officeDocument/2006/relationships/hyperlink" Target="http://www.kgm.gov.tr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ctrTitle"/>
          </p:nvPr>
        </p:nvSpPr>
        <p:spPr>
          <a:xfrm>
            <a:off x="2540992" y="1923678"/>
            <a:ext cx="5671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tr-TR" sz="32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IMMERSED TUBE TUNNEL PROJECT IN IZMIR</a:t>
            </a:r>
            <a:endParaRPr lang="en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usta\Downloads\AD7E432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5243"/>
            <a:ext cx="2543381" cy="254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9"/>
          <p:cNvSpPr txBox="1">
            <a:spLocks/>
          </p:cNvSpPr>
          <p:nvPr/>
        </p:nvSpPr>
        <p:spPr>
          <a:xfrm>
            <a:off x="1619672" y="411510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Channels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092210"/>
            <a:ext cx="7884368" cy="40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6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9"/>
          <p:cNvSpPr txBox="1">
            <a:spLocks/>
          </p:cNvSpPr>
          <p:nvPr/>
        </p:nvSpPr>
        <p:spPr>
          <a:xfrm>
            <a:off x="1619672" y="411510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Soil Profile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09" y="1092210"/>
            <a:ext cx="8302891" cy="40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9"/>
          <p:cNvSpPr txBox="1">
            <a:spLocks/>
          </p:cNvSpPr>
          <p:nvPr/>
        </p:nvSpPr>
        <p:spPr>
          <a:xfrm>
            <a:off x="1619672" y="411510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Soil </a:t>
            </a:r>
            <a:r>
              <a:rPr lang="tr-TR" dirty="0" err="1" smtClean="0">
                <a:ea typeface="Roboto Condensed" panose="020B0604020202020204" charset="0"/>
                <a:cs typeface="Roboto Condensed" panose="020B0604020202020204" charset="0"/>
              </a:rPr>
              <a:t>Parameters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13674"/>
            <a:ext cx="5631099" cy="196213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760" y="3168859"/>
            <a:ext cx="6004240" cy="1995686"/>
          </a:xfrm>
          <a:prstGeom prst="rect">
            <a:avLst/>
          </a:prstGeom>
        </p:spPr>
      </p:pic>
      <p:pic>
        <p:nvPicPr>
          <p:cNvPr id="8" name="Picture 4" descr="C:\Users\user\Desktop\17431707_10212542463700014_1823127866_o.jpg"/>
          <p:cNvPicPr>
            <a:picLocks noChangeAspect="1" noChangeArrowheads="1"/>
          </p:cNvPicPr>
          <p:nvPr/>
        </p:nvPicPr>
        <p:blipFill rotWithShape="1">
          <a:blip r:embed="rId4" cstate="print"/>
          <a:srcRect l="48600" t="1" r="16401" b="69481"/>
          <a:stretch/>
        </p:blipFill>
        <p:spPr bwMode="auto">
          <a:xfrm rot="16200000">
            <a:off x="7685335" y="1783716"/>
            <a:ext cx="1800200" cy="9700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0712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9"/>
          <p:cNvSpPr txBox="1">
            <a:spLocks/>
          </p:cNvSpPr>
          <p:nvPr/>
        </p:nvSpPr>
        <p:spPr>
          <a:xfrm>
            <a:off x="1547664" y="555526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Areas of usage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7694"/>
            <a:ext cx="4104456" cy="3005226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468" y="2037961"/>
            <a:ext cx="4048491" cy="3036368"/>
          </a:xfrm>
          <a:prstGeom prst="rect">
            <a:avLst/>
          </a:prstGeom>
        </p:spPr>
      </p:pic>
      <p:sp>
        <p:nvSpPr>
          <p:cNvPr id="12" name="Text Placeholder 5"/>
          <p:cNvSpPr>
            <a:spLocks noGrp="1"/>
          </p:cNvSpPr>
          <p:nvPr>
            <p:ph type="body" idx="1"/>
          </p:nvPr>
        </p:nvSpPr>
        <p:spPr>
          <a:xfrm>
            <a:off x="395536" y="1491630"/>
            <a:ext cx="2796000" cy="3064800"/>
          </a:xfrm>
        </p:spPr>
        <p:txBody>
          <a:bodyPr/>
          <a:lstStyle/>
          <a:p>
            <a:r>
              <a:rPr lang="tr-TR" dirty="0" err="1" smtClean="0"/>
              <a:t>Landscape</a:t>
            </a:r>
            <a:endParaRPr lang="tr-TR" dirty="0"/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5066468" y="1491630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tr-TR" dirty="0" err="1" smtClean="0"/>
              <a:t>Greenhouse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05762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89"/>
          <p:cNvSpPr txBox="1">
            <a:spLocks/>
          </p:cNvSpPr>
          <p:nvPr/>
        </p:nvSpPr>
        <p:spPr>
          <a:xfrm>
            <a:off x="1547664" y="555526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ct val="100000"/>
              <a:buFont typeface="Oswald"/>
              <a:buNone/>
              <a:defRPr sz="3000" b="1" i="0" u="none" strike="noStrike" cap="none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rgbClr val="3796BF"/>
              </a:buClr>
              <a:buSzPct val="100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Areas of usage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7694"/>
            <a:ext cx="4104456" cy="3031027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067694"/>
            <a:ext cx="4048491" cy="3005226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idx="1"/>
          </p:nvPr>
        </p:nvSpPr>
        <p:spPr>
          <a:xfrm>
            <a:off x="395536" y="1491630"/>
            <a:ext cx="2796000" cy="3064800"/>
          </a:xfrm>
        </p:spPr>
        <p:txBody>
          <a:bodyPr/>
          <a:lstStyle/>
          <a:p>
            <a:r>
              <a:rPr lang="tr-TR" dirty="0" smtClean="0"/>
              <a:t>Soil improvement</a:t>
            </a:r>
            <a:endParaRPr lang="tr-TR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004048" y="1491630"/>
            <a:ext cx="2796000" cy="306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»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Char char="⋄"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ct val="100000"/>
              <a:buFont typeface="Roboto Condensed"/>
              <a:buNone/>
              <a:defRPr sz="2000" b="0" i="0" u="none" strike="noStrike" cap="none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tr-TR" dirty="0" smtClean="0"/>
              <a:t>Erosion control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38095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683568" y="2931790"/>
            <a:ext cx="5074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sz="7200" b="0" dirty="0" smtClean="0">
                <a:solidFill>
                  <a:srgbClr val="3796BF"/>
                </a:solidFill>
              </a:rPr>
              <a:t>Bridge Properties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9325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C:\Users\Samsung\Desktop\bridge_grand1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790" y="2283718"/>
            <a:ext cx="3647001" cy="273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547664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Types of Bridges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4911" y="1779662"/>
            <a:ext cx="2796000" cy="3064800"/>
          </a:xfrm>
        </p:spPr>
        <p:txBody>
          <a:bodyPr/>
          <a:lstStyle/>
          <a:p>
            <a:r>
              <a:rPr lang="tr-TR" dirty="0" smtClean="0"/>
              <a:t>Beam Bridge</a:t>
            </a:r>
            <a:endParaRPr lang="tr-T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5261790" y="1738145"/>
            <a:ext cx="2796000" cy="3064800"/>
          </a:xfrm>
        </p:spPr>
        <p:txBody>
          <a:bodyPr/>
          <a:lstStyle/>
          <a:p>
            <a:r>
              <a:rPr lang="tr-TR" dirty="0" smtClean="0"/>
              <a:t>Truss Bridge</a:t>
            </a:r>
            <a:endParaRPr lang="tr-TR" dirty="0"/>
          </a:p>
        </p:txBody>
      </p:sp>
      <p:pic>
        <p:nvPicPr>
          <p:cNvPr id="9" name="Picture 6" descr="C:\Users\Samsung\Desktop\beam brid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20" y="2283718"/>
            <a:ext cx="4327929" cy="273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20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547664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Types of Bridges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79512" y="1779662"/>
            <a:ext cx="2796000" cy="3064800"/>
          </a:xfrm>
        </p:spPr>
        <p:txBody>
          <a:bodyPr/>
          <a:lstStyle/>
          <a:p>
            <a:r>
              <a:rPr lang="tr-TR" dirty="0" smtClean="0"/>
              <a:t>Arch Bridge</a:t>
            </a:r>
            <a:endParaRPr lang="tr-T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2"/>
          </p:nvPr>
        </p:nvSpPr>
        <p:spPr>
          <a:xfrm>
            <a:off x="5080429" y="1707654"/>
            <a:ext cx="2796000" cy="3064800"/>
          </a:xfrm>
        </p:spPr>
        <p:txBody>
          <a:bodyPr/>
          <a:lstStyle/>
          <a:p>
            <a:r>
              <a:rPr lang="tr-TR" dirty="0" smtClean="0"/>
              <a:t>Suspension Bridge</a:t>
            </a:r>
            <a:endParaRPr lang="tr-TR" dirty="0"/>
          </a:p>
        </p:txBody>
      </p:sp>
      <p:pic>
        <p:nvPicPr>
          <p:cNvPr id="7" name="Picture 9" descr="C:\Users\Samsung\Desktop\Arkinis_tiltas-Arch_Brid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298"/>
            <a:ext cx="4537009" cy="273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Samsung\Desktop\how-bridges-work-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285178"/>
            <a:ext cx="3851920" cy="273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547664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Types of Bridges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42143" y="1419622"/>
            <a:ext cx="5760300" cy="2521200"/>
          </a:xfrm>
        </p:spPr>
        <p:txBody>
          <a:bodyPr/>
          <a:lstStyle/>
          <a:p>
            <a:r>
              <a:rPr lang="tr-TR" dirty="0" smtClean="0"/>
              <a:t>Cable – Stayed Bridge</a:t>
            </a:r>
            <a:endParaRPr lang="tr-TR" dirty="0"/>
          </a:p>
        </p:txBody>
      </p:sp>
      <p:pic>
        <p:nvPicPr>
          <p:cNvPr id="9" name="Picture 2" descr="C:\Users\Samsung\Desktop\powapascokennewick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23677"/>
            <a:ext cx="4680520" cy="312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15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6321000" cy="680700"/>
          </a:xfrm>
        </p:spPr>
        <p:txBody>
          <a:bodyPr/>
          <a:lstStyle/>
          <a:p>
            <a:r>
              <a:rPr lang="tr-TR" dirty="0" smtClean="0"/>
              <a:t>Section View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2" descr="C:\Users\Samsung\Desktop\yol y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7" y="1196313"/>
            <a:ext cx="9104798" cy="29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6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1717867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dirty="0" smtClean="0"/>
              <a:t>Members</a:t>
            </a:r>
            <a:endParaRPr lang="en" dirty="0"/>
          </a:p>
        </p:txBody>
      </p:sp>
      <p:sp>
        <p:nvSpPr>
          <p:cNvPr id="242" name="Shape 242"/>
          <p:cNvSpPr/>
          <p:nvPr/>
        </p:nvSpPr>
        <p:spPr>
          <a:xfrm>
            <a:off x="239750" y="1707654"/>
            <a:ext cx="1451930" cy="1512168"/>
          </a:xfrm>
          <a:prstGeom prst="ellipse">
            <a:avLst/>
          </a:prstGeom>
          <a:noFill/>
          <a:ln w="38100" cap="flat" cmpd="sng">
            <a:solidFill>
              <a:srgbClr val="81D1E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4" name="Shape 244"/>
          <p:cNvSpPr/>
          <p:nvPr/>
        </p:nvSpPr>
        <p:spPr>
          <a:xfrm>
            <a:off x="1907704" y="1707654"/>
            <a:ext cx="1537132" cy="1512168"/>
          </a:xfrm>
          <a:prstGeom prst="ellipse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" name="Shape 242"/>
          <p:cNvSpPr/>
          <p:nvPr/>
        </p:nvSpPr>
        <p:spPr>
          <a:xfrm>
            <a:off x="3707904" y="1707654"/>
            <a:ext cx="1451930" cy="1512168"/>
          </a:xfrm>
          <a:prstGeom prst="ellipse">
            <a:avLst/>
          </a:prstGeom>
          <a:noFill/>
          <a:ln w="38100" cap="flat" cmpd="sng">
            <a:solidFill>
              <a:srgbClr val="81D1E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" name="Shape 244"/>
          <p:cNvSpPr/>
          <p:nvPr/>
        </p:nvSpPr>
        <p:spPr>
          <a:xfrm>
            <a:off x="5508104" y="1707654"/>
            <a:ext cx="1537132" cy="1512168"/>
          </a:xfrm>
          <a:prstGeom prst="ellipse">
            <a:avLst/>
          </a:prstGeom>
          <a:noFill/>
          <a:ln w="1524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Shape 242"/>
          <p:cNvSpPr/>
          <p:nvPr/>
        </p:nvSpPr>
        <p:spPr>
          <a:xfrm>
            <a:off x="7308304" y="1707654"/>
            <a:ext cx="1451930" cy="1512168"/>
          </a:xfrm>
          <a:prstGeom prst="ellipse">
            <a:avLst/>
          </a:prstGeom>
          <a:noFill/>
          <a:ln w="38100" cap="flat" cmpd="sng">
            <a:solidFill>
              <a:srgbClr val="81D1E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60789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6321000" cy="680700"/>
          </a:xfrm>
        </p:spPr>
        <p:txBody>
          <a:bodyPr/>
          <a:lstStyle/>
          <a:p>
            <a:r>
              <a:rPr lang="tr-TR" dirty="0" smtClean="0"/>
              <a:t>Properties of Highway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2" descr="C:\Users\Samsung\Desktop\kes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1630"/>
            <a:ext cx="916317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4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6321000" cy="680700"/>
          </a:xfrm>
        </p:spPr>
        <p:txBody>
          <a:bodyPr/>
          <a:lstStyle/>
          <a:p>
            <a:r>
              <a:rPr lang="tr-TR" dirty="0" smtClean="0"/>
              <a:t>Properties of Highway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Picture 2" descr="C:\Users\Samsung\Desktop\çizimler-Model-page-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66782"/>
            <a:ext cx="4968552" cy="351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6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6321000" cy="680700"/>
          </a:xfrm>
        </p:spPr>
        <p:txBody>
          <a:bodyPr/>
          <a:lstStyle/>
          <a:p>
            <a:r>
              <a:rPr lang="tr-TR" dirty="0" smtClean="0"/>
              <a:t>Properties of Highway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7" name="Picture 2" descr="C:\Users\Samsung\Desktop\çizimler-Modelsafds-page-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7654"/>
            <a:ext cx="4536504" cy="320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683568" y="2931790"/>
            <a:ext cx="5074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sz="7200" b="0" dirty="0" smtClean="0">
                <a:solidFill>
                  <a:srgbClr val="3796BF"/>
                </a:solidFill>
              </a:rPr>
              <a:t>Artificial Island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4416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6321000" cy="680700"/>
          </a:xfrm>
        </p:spPr>
        <p:txBody>
          <a:bodyPr/>
          <a:lstStyle/>
          <a:p>
            <a:r>
              <a:rPr lang="tr-TR" dirty="0" smtClean="0"/>
              <a:t>Design of Artificial Island</a:t>
            </a:r>
            <a:endParaRPr lang="tr-TR" dirty="0"/>
          </a:p>
        </p:txBody>
      </p:sp>
      <p:pic>
        <p:nvPicPr>
          <p:cNvPr id="3074" name="Picture 2" descr="C:\Users\musta\Downloads\ADA-Model-page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87573"/>
            <a:ext cx="5882316" cy="415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629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6321000" cy="680700"/>
          </a:xfrm>
        </p:spPr>
        <p:txBody>
          <a:bodyPr/>
          <a:lstStyle/>
          <a:p>
            <a:r>
              <a:rPr lang="tr-TR" dirty="0" smtClean="0"/>
              <a:t>How Does Fill Artificial Island?</a:t>
            </a:r>
            <a:endParaRPr lang="tr-TR" dirty="0"/>
          </a:p>
        </p:txBody>
      </p:sp>
      <p:pic>
        <p:nvPicPr>
          <p:cNvPr id="4098" name="Picture 2" descr="C:\Users\musta\Desktop\Ders\CE410-COURSE-MATERIALS\Pre Pre\Rainb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9622"/>
            <a:ext cx="58674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81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6321000" cy="680700"/>
          </a:xfrm>
        </p:spPr>
        <p:txBody>
          <a:bodyPr/>
          <a:lstStyle/>
          <a:p>
            <a:r>
              <a:rPr lang="tr-TR" dirty="0" smtClean="0"/>
              <a:t>Layers of Artificial Island</a:t>
            </a:r>
            <a:endParaRPr lang="tr-TR" dirty="0"/>
          </a:p>
        </p:txBody>
      </p:sp>
      <p:pic>
        <p:nvPicPr>
          <p:cNvPr id="5122" name="Picture 2" descr="C:\Users\musta\Desktop\Ders\CE410-COURSE-MATERIALS\Pre Pre\Dalga kır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098" y="1635646"/>
            <a:ext cx="9210676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16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683568" y="3147814"/>
            <a:ext cx="5074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sz="7200" b="0" dirty="0" smtClean="0">
                <a:solidFill>
                  <a:srgbClr val="3796BF"/>
                </a:solidFill>
              </a:rPr>
              <a:t>Immersed Tube Tunnel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320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5846" y="723320"/>
            <a:ext cx="5760300" cy="680700"/>
          </a:xfrm>
        </p:spPr>
        <p:txBody>
          <a:bodyPr/>
          <a:lstStyle/>
          <a:p>
            <a:r>
              <a:rPr lang="tr-TR" dirty="0" smtClean="0"/>
              <a:t>Location of Tunnel Relative to Fault Line</a:t>
            </a:r>
            <a:endParaRPr lang="tr-TR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Picture 2" descr="C:\Users\Aykut\Desktop\fay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19622"/>
            <a:ext cx="5256584" cy="37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8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5760300" cy="680700"/>
          </a:xfrm>
        </p:spPr>
        <p:txBody>
          <a:bodyPr/>
          <a:lstStyle/>
          <a:p>
            <a:r>
              <a:rPr lang="tr-TR" dirty="0" smtClean="0"/>
              <a:t>Design Loads of Tunnels</a:t>
            </a:r>
            <a:endParaRPr lang="tr-T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tr-TR" dirty="0" smtClean="0"/>
              <a:t>Dead Load (DL)</a:t>
            </a:r>
          </a:p>
          <a:p>
            <a:pPr marL="342900" indent="-342900"/>
            <a:r>
              <a:rPr lang="tr-TR" dirty="0" smtClean="0"/>
              <a:t>Live Load (LL)</a:t>
            </a:r>
          </a:p>
          <a:p>
            <a:pPr marL="342900" indent="-342900"/>
            <a:r>
              <a:rPr lang="tr-TR" dirty="0" smtClean="0"/>
              <a:t>Buoyancy (B)</a:t>
            </a:r>
          </a:p>
          <a:p>
            <a:pPr marL="342900" indent="-342900"/>
            <a:r>
              <a:rPr lang="tr-TR" dirty="0" smtClean="0"/>
              <a:t>Earthquake Force (EQ)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669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691680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smtClean="0"/>
              <a:t>Content</a:t>
            </a:r>
            <a:endParaRPr lang="en" dirty="0"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1043608" y="1275606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 smtClean="0">
                <a:solidFill>
                  <a:srgbClr val="3796BF"/>
                </a:solidFill>
              </a:rPr>
              <a:t>General </a:t>
            </a:r>
            <a:r>
              <a:rPr lang="en-US" dirty="0">
                <a:solidFill>
                  <a:srgbClr val="3796BF"/>
                </a:solidFill>
              </a:rPr>
              <a:t>Overview </a:t>
            </a:r>
            <a:endParaRPr lang="tr-TR" dirty="0" smtClean="0">
              <a:solidFill>
                <a:srgbClr val="3796BF"/>
              </a:solidFill>
            </a:endParaRPr>
          </a:p>
          <a:p>
            <a:pPr>
              <a:buNone/>
            </a:pPr>
            <a:endParaRPr lang="en-US" dirty="0">
              <a:solidFill>
                <a:srgbClr val="3796BF"/>
              </a:solidFill>
            </a:endParaRPr>
          </a:p>
          <a:p>
            <a:pPr marL="171450" indent="-171450"/>
            <a:r>
              <a:rPr lang="en-US" dirty="0" smtClean="0">
                <a:solidFill>
                  <a:srgbClr val="3796BF"/>
                </a:solidFill>
              </a:rPr>
              <a:t>Ground Profile</a:t>
            </a:r>
            <a:endParaRPr lang="tr-TR" dirty="0" smtClean="0">
              <a:solidFill>
                <a:srgbClr val="3796BF"/>
              </a:solidFill>
            </a:endParaRPr>
          </a:p>
          <a:p>
            <a:pPr>
              <a:buNone/>
            </a:pPr>
            <a:endParaRPr lang="en-US" dirty="0">
              <a:solidFill>
                <a:srgbClr val="3796BF"/>
              </a:solidFill>
            </a:endParaRPr>
          </a:p>
          <a:p>
            <a:pPr marL="171450" indent="-171450"/>
            <a:r>
              <a:rPr lang="en-US" dirty="0" smtClean="0">
                <a:solidFill>
                  <a:srgbClr val="3796BF"/>
                </a:solidFill>
              </a:rPr>
              <a:t>Bridge Properties</a:t>
            </a:r>
            <a:endParaRPr lang="tr-TR" dirty="0" smtClean="0">
              <a:solidFill>
                <a:srgbClr val="3796BF"/>
              </a:solidFill>
            </a:endParaRPr>
          </a:p>
          <a:p>
            <a:pPr>
              <a:buNone/>
            </a:pPr>
            <a:endParaRPr lang="en-US" dirty="0">
              <a:solidFill>
                <a:srgbClr val="3796BF"/>
              </a:solidFill>
            </a:endParaRPr>
          </a:p>
          <a:p>
            <a:pPr marL="171450" indent="-171450"/>
            <a:r>
              <a:rPr lang="en-US" dirty="0" smtClean="0">
                <a:solidFill>
                  <a:srgbClr val="3796BF"/>
                </a:solidFill>
              </a:rPr>
              <a:t>Artificial Island</a:t>
            </a:r>
            <a:endParaRPr lang="tr-TR" dirty="0" smtClean="0">
              <a:solidFill>
                <a:srgbClr val="3796BF"/>
              </a:solidFill>
            </a:endParaRPr>
          </a:p>
          <a:p>
            <a:pPr>
              <a:buNone/>
            </a:pPr>
            <a:endParaRPr lang="en-US" dirty="0">
              <a:solidFill>
                <a:srgbClr val="3796BF"/>
              </a:solidFill>
            </a:endParaRPr>
          </a:p>
          <a:p>
            <a:pPr marL="171450" indent="-171450"/>
            <a:r>
              <a:rPr lang="en-US" dirty="0" smtClean="0">
                <a:solidFill>
                  <a:srgbClr val="3796BF"/>
                </a:solidFill>
              </a:rPr>
              <a:t>Immersed </a:t>
            </a:r>
            <a:r>
              <a:rPr lang="en-US" dirty="0">
                <a:solidFill>
                  <a:srgbClr val="3796BF"/>
                </a:solidFill>
              </a:rPr>
              <a:t>Tube Tunnel</a:t>
            </a:r>
          </a:p>
          <a:p>
            <a:pPr>
              <a:buNone/>
            </a:pPr>
            <a:endParaRPr sz="1050" dirty="0">
              <a:solidFill>
                <a:srgbClr val="3796B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11510"/>
            <a:ext cx="5760300" cy="680700"/>
          </a:xfrm>
        </p:spPr>
        <p:txBody>
          <a:bodyPr/>
          <a:lstStyle/>
          <a:p>
            <a:r>
              <a:rPr lang="tr-TR" dirty="0" smtClean="0"/>
              <a:t>Placing of Tunnels</a:t>
            </a:r>
            <a:endParaRPr lang="tr-TR" dirty="0"/>
          </a:p>
        </p:txBody>
      </p:sp>
      <p:pic>
        <p:nvPicPr>
          <p:cNvPr id="3" name="Sunum vid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696" y="1125009"/>
            <a:ext cx="5217368" cy="39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300028"/>
            <a:ext cx="5760300" cy="680700"/>
          </a:xfrm>
        </p:spPr>
        <p:txBody>
          <a:bodyPr/>
          <a:lstStyle/>
          <a:p>
            <a:r>
              <a:rPr lang="tr-TR" dirty="0" smtClean="0"/>
              <a:t>Wind in İzmir Bay</a:t>
            </a:r>
            <a:endParaRPr lang="tr-TR" dirty="0"/>
          </a:p>
        </p:txBody>
      </p:sp>
      <p:pic>
        <p:nvPicPr>
          <p:cNvPr id="8" name="Picture 2" descr="C:\Users\Aykut\Desktop\17439729_10212542386698089_938232848_n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915566"/>
            <a:ext cx="3032777" cy="422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5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300028"/>
            <a:ext cx="5760300" cy="680700"/>
          </a:xfrm>
        </p:spPr>
        <p:txBody>
          <a:bodyPr/>
          <a:lstStyle/>
          <a:p>
            <a:r>
              <a:rPr lang="tr-TR" dirty="0" smtClean="0"/>
              <a:t>Wind Effects on Flow</a:t>
            </a:r>
            <a:endParaRPr lang="tr-TR" dirty="0"/>
          </a:p>
        </p:txBody>
      </p:sp>
      <p:pic>
        <p:nvPicPr>
          <p:cNvPr id="5" name="Resim 3" descr="C:\Users\Aykut\Desktop\asf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8453"/>
          <a:stretch/>
        </p:blipFill>
        <p:spPr bwMode="auto">
          <a:xfrm>
            <a:off x="251520" y="980728"/>
            <a:ext cx="4176464" cy="39672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5" descr="C:\Users\Aykut\Desktop\rw2f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980728"/>
            <a:ext cx="3784079" cy="39672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5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267494"/>
            <a:ext cx="5760300" cy="680700"/>
          </a:xfrm>
        </p:spPr>
        <p:txBody>
          <a:bodyPr/>
          <a:lstStyle/>
          <a:p>
            <a:r>
              <a:rPr lang="tr-TR" dirty="0" smtClean="0"/>
              <a:t>Underwater Concrete Pouring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608" y="1275606"/>
            <a:ext cx="5760300" cy="2521200"/>
          </a:xfrm>
        </p:spPr>
        <p:txBody>
          <a:bodyPr/>
          <a:lstStyle/>
          <a:p>
            <a:r>
              <a:rPr lang="tr-TR" dirty="0" smtClean="0"/>
              <a:t>Contractor</a:t>
            </a:r>
            <a:endParaRPr lang="tr-TR" dirty="0"/>
          </a:p>
        </p:txBody>
      </p:sp>
      <p:pic>
        <p:nvPicPr>
          <p:cNvPr id="6" name="Resim 2" descr="C:\Users\Aykut\Desktop\batirma_Tup_6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7418"/>
            <a:ext cx="7558451" cy="3526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73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1619672" y="483518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smtClean="0"/>
              <a:t>References</a:t>
            </a:r>
            <a:endParaRPr lang="en" dirty="0"/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1031425" y="1131590"/>
            <a:ext cx="5760300" cy="316673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tr-TR" sz="1400" dirty="0"/>
              <a:t>Körfez Yeniden Hayat Buluyor. (n.d.). Retrieved March 21, 2017, from 	</a:t>
            </a:r>
            <a:r>
              <a:rPr lang="tr-TR" sz="1400" dirty="0">
                <a:hlinkClick r:id="rId3"/>
              </a:rPr>
              <a:t>http://www.izsu.gov.tr/Pages/standartPage.aspx?id=208</a:t>
            </a:r>
            <a:endParaRPr lang="tr-TR" sz="1400" dirty="0"/>
          </a:p>
          <a:p>
            <a:r>
              <a:rPr lang="tr-TR" sz="1400" dirty="0" smtClean="0"/>
              <a:t>M.J</a:t>
            </a:r>
            <a:r>
              <a:rPr lang="tr-TR" sz="1400" dirty="0"/>
              <a:t>. Tomlinson, Foundation Design and Construction, Pitman Books Ltd, </a:t>
            </a:r>
            <a:r>
              <a:rPr lang="tr-TR" sz="1400" dirty="0" smtClean="0"/>
              <a:t>	London,1980,p.659 </a:t>
            </a:r>
            <a:r>
              <a:rPr lang="tr-TR" sz="1400" dirty="0"/>
              <a:t>(Deniz Yapılarında Beton Üretim Teknikleri, </a:t>
            </a:r>
            <a:r>
              <a:rPr lang="tr-TR" sz="1400" dirty="0" smtClean="0"/>
              <a:t>	Prof.Dr </a:t>
            </a:r>
            <a:r>
              <a:rPr lang="tr-TR" sz="1400" dirty="0"/>
              <a:t>M.Süheyl AKMAN,, İTÜ İnş. Fak</a:t>
            </a:r>
            <a:r>
              <a:rPr lang="tr-TR" sz="1400" dirty="0" smtClean="0"/>
              <a:t>.)</a:t>
            </a:r>
          </a:p>
          <a:p>
            <a:r>
              <a:rPr lang="en-US" sz="1400" dirty="0"/>
              <a:t>N.KARTALTEPE (2008).PRELIMINARY DESIGN AND ANALYSIS</a:t>
            </a:r>
            <a:br>
              <a:rPr lang="en-US" sz="1400" dirty="0"/>
            </a:br>
            <a:r>
              <a:rPr lang="tr-TR" sz="1400" dirty="0" smtClean="0"/>
              <a:t>	</a:t>
            </a:r>
            <a:r>
              <a:rPr lang="en-US" sz="1400" dirty="0" smtClean="0"/>
              <a:t>FOR </a:t>
            </a:r>
            <a:r>
              <a:rPr lang="en-US" sz="1400" dirty="0"/>
              <a:t>AN IMMERSED TUBE TUNNEL</a:t>
            </a:r>
            <a:br>
              <a:rPr lang="en-US" sz="1400" dirty="0"/>
            </a:br>
            <a:r>
              <a:rPr lang="tr-TR" sz="1400" dirty="0" smtClean="0"/>
              <a:t>	</a:t>
            </a:r>
            <a:r>
              <a:rPr lang="en-US" sz="1400" dirty="0" smtClean="0"/>
              <a:t>ACROSS </a:t>
            </a:r>
            <a:r>
              <a:rPr lang="en-US" sz="1400" dirty="0"/>
              <a:t>THE İZMİR BAY. Retrieved from </a:t>
            </a:r>
            <a:r>
              <a:rPr lang="tr-TR" sz="1400" dirty="0" smtClean="0"/>
              <a:t>	</a:t>
            </a:r>
            <a:r>
              <a:rPr lang="en-US" sz="1400" dirty="0" smtClean="0">
                <a:hlinkClick r:id="rId4"/>
              </a:rPr>
              <a:t>http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library.iyte.edu.tr/tezler/master/insaatmuh/T000768.pdf</a:t>
            </a:r>
            <a:endParaRPr lang="tr-TR" sz="1400" dirty="0" smtClean="0"/>
          </a:p>
          <a:p>
            <a:r>
              <a:rPr lang="en-US" sz="1400" dirty="0"/>
              <a:t>Non-Conventional Rubble Mound Breakwater with Core made of Geotextile </a:t>
            </a:r>
            <a:r>
              <a:rPr lang="tr-TR" sz="1400" dirty="0" smtClean="0"/>
              <a:t>	</a:t>
            </a:r>
            <a:r>
              <a:rPr lang="en-US" sz="1400" dirty="0" smtClean="0"/>
              <a:t>Sand </a:t>
            </a:r>
            <a:r>
              <a:rPr lang="en-US" sz="1400" dirty="0"/>
              <a:t>Containers (</a:t>
            </a:r>
            <a:r>
              <a:rPr lang="en-US" sz="1400" dirty="0" err="1"/>
              <a:t>Geocore</a:t>
            </a:r>
            <a:r>
              <a:rPr lang="en-US" sz="1400" dirty="0"/>
              <a:t> Breakwater). (</a:t>
            </a:r>
            <a:r>
              <a:rPr lang="en-US" sz="1400" dirty="0" err="1"/>
              <a:t>n.d.</a:t>
            </a:r>
            <a:r>
              <a:rPr lang="en-US" sz="1400" dirty="0"/>
              <a:t>). Retrieved March 21, </a:t>
            </a:r>
            <a:r>
              <a:rPr lang="tr-TR" sz="1400" dirty="0" smtClean="0"/>
              <a:t>	</a:t>
            </a:r>
            <a:r>
              <a:rPr lang="en-US" sz="1400" dirty="0" smtClean="0"/>
              <a:t>2017</a:t>
            </a:r>
            <a:r>
              <a:rPr lang="en-US" sz="1400" dirty="0"/>
              <a:t>, from </a:t>
            </a: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www.tu</a:t>
            </a:r>
            <a:r>
              <a:rPr lang="tr-TR" sz="1400" dirty="0" smtClean="0">
                <a:hlinkClick r:id="rId5"/>
              </a:rPr>
              <a:t>-</a:t>
            </a:r>
            <a:r>
              <a:rPr lang="tr-TR" sz="1400" dirty="0" smtClean="0"/>
              <a:t>	</a:t>
            </a:r>
            <a:r>
              <a:rPr lang="en-US" sz="1400" dirty="0" smtClean="0"/>
              <a:t>braunschweig.de/</a:t>
            </a:r>
            <a:r>
              <a:rPr lang="en-US" sz="1400" dirty="0" err="1" smtClean="0"/>
              <a:t>lwi</a:t>
            </a:r>
            <a:r>
              <a:rPr lang="en-US" sz="1400" dirty="0" smtClean="0"/>
              <a:t>/</a:t>
            </a:r>
            <a:r>
              <a:rPr lang="en-US" sz="1400" dirty="0" err="1" smtClean="0"/>
              <a:t>hyku</a:t>
            </a:r>
            <a:r>
              <a:rPr lang="en-US" sz="1400" dirty="0" smtClean="0"/>
              <a:t>/</a:t>
            </a:r>
            <a:r>
              <a:rPr lang="en-US" sz="1400" dirty="0" err="1" smtClean="0"/>
              <a:t>forschung</a:t>
            </a:r>
            <a:r>
              <a:rPr lang="en-US" sz="1400" dirty="0" smtClean="0"/>
              <a:t>/</a:t>
            </a:r>
            <a:r>
              <a:rPr lang="en-US" sz="1400" dirty="0" err="1" smtClean="0"/>
              <a:t>abgeschlosseneprojekte</a:t>
            </a:r>
            <a:r>
              <a:rPr lang="en-US" sz="1400" dirty="0" smtClean="0"/>
              <a:t>/</a:t>
            </a:r>
            <a:r>
              <a:rPr lang="en-US" sz="1400" dirty="0" err="1" smtClean="0"/>
              <a:t>ge</a:t>
            </a:r>
            <a:r>
              <a:rPr lang="tr-TR" sz="1400" dirty="0" smtClean="0"/>
              <a:t>	</a:t>
            </a:r>
            <a:r>
              <a:rPr lang="en-US" sz="1400" dirty="0" err="1" smtClean="0"/>
              <a:t>ocore</a:t>
            </a:r>
            <a:endParaRPr lang="tr-TR" sz="1400" dirty="0"/>
          </a:p>
          <a:p>
            <a:endParaRPr lang="tr-TR" sz="1400" dirty="0"/>
          </a:p>
          <a:p>
            <a:pPr lvl="0" rtl="0">
              <a:spcBef>
                <a:spcPts val="0"/>
              </a:spcBef>
              <a:buNone/>
            </a:pPr>
            <a:endParaRPr lang="en" sz="1400" b="1" dirty="0"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1619672" y="483518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smtClean="0"/>
              <a:t>References</a:t>
            </a:r>
            <a:endParaRPr lang="en" dirty="0"/>
          </a:p>
        </p:txBody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1031425" y="1131590"/>
            <a:ext cx="5760300" cy="401191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tr-TR" sz="1400" dirty="0" smtClean="0"/>
              <a:t>Yılmaz</a:t>
            </a:r>
            <a:r>
              <a:rPr lang="tr-TR" sz="1400" dirty="0"/>
              <a:t>, M. (2017, March 06). Bürokrasi, İzmir'e milyarları kaybettirdi | Mustafa </a:t>
            </a:r>
            <a:r>
              <a:rPr lang="tr-TR" sz="1400" dirty="0" smtClean="0"/>
              <a:t>	Yılmaz</a:t>
            </a:r>
            <a:r>
              <a:rPr lang="tr-TR" sz="1400" dirty="0"/>
              <a:t>. Retrieved March 21, 2017, from </a:t>
            </a:r>
            <a:r>
              <a:rPr lang="tr-TR" sz="1400" dirty="0" smtClean="0"/>
              <a:t>	</a:t>
            </a:r>
            <a:r>
              <a:rPr lang="tr-TR" sz="1400" dirty="0" smtClean="0">
                <a:hlinkClick r:id="rId3"/>
              </a:rPr>
              <a:t>http</a:t>
            </a:r>
            <a:r>
              <a:rPr lang="tr-TR" sz="1400" dirty="0">
                <a:hlinkClick r:id="rId3"/>
              </a:rPr>
              <a:t>://www.milliyet.com.tr/burokrasi-izmir-e-milyarlari-/</a:t>
            </a:r>
            <a:r>
              <a:rPr lang="tr-TR" sz="1400" dirty="0" smtClean="0">
                <a:hlinkClick r:id="rId3"/>
              </a:rPr>
              <a:t>mustafa-</a:t>
            </a:r>
            <a:r>
              <a:rPr lang="tr-TR" sz="1400" dirty="0" smtClean="0"/>
              <a:t>	yilmaz/ege/yazardetay/06.03.2017/2408106/default.htm</a:t>
            </a:r>
          </a:p>
          <a:p>
            <a:r>
              <a:rPr lang="tr-TR" sz="1400" dirty="0">
                <a:hlinkClick r:id="rId4"/>
              </a:rPr>
              <a:t>http://www.kgm.gov.tr/</a:t>
            </a:r>
            <a:endParaRPr lang="tr-TR" sz="1400" dirty="0"/>
          </a:p>
          <a:p>
            <a:r>
              <a:rPr lang="tr-TR" sz="1400" dirty="0">
                <a:hlinkClick r:id="rId5"/>
              </a:rPr>
              <a:t>https://www.tmmob.org.tr</a:t>
            </a:r>
            <a:r>
              <a:rPr lang="tr-TR" sz="1400" dirty="0" smtClean="0">
                <a:hlinkClick r:id="rId5"/>
              </a:rPr>
              <a:t>/</a:t>
            </a:r>
            <a:endParaRPr lang="tr-TR" sz="1400" dirty="0" smtClean="0"/>
          </a:p>
          <a:p>
            <a:r>
              <a:rPr lang="en-US" sz="1400" dirty="0"/>
              <a:t>KARTALTEPE, N. (2008). PRELIMINARY DESIGN AND ANALYSIS FOR AN </a:t>
            </a:r>
            <a:r>
              <a:rPr lang="tr-TR" sz="1400" dirty="0" smtClean="0"/>
              <a:t>	</a:t>
            </a:r>
            <a:r>
              <a:rPr lang="en-US" sz="1400" dirty="0" smtClean="0"/>
              <a:t>IMMERSED </a:t>
            </a:r>
            <a:r>
              <a:rPr lang="en-US" sz="1400" dirty="0"/>
              <a:t>TUBE TUNNEL ACROSS THE İZMİR BAY. Retrieved </a:t>
            </a:r>
            <a:r>
              <a:rPr lang="tr-TR" sz="1400" dirty="0" smtClean="0"/>
              <a:t>	</a:t>
            </a:r>
            <a:r>
              <a:rPr lang="en-US" sz="1400" dirty="0" smtClean="0"/>
              <a:t>March </a:t>
            </a:r>
            <a:r>
              <a:rPr lang="en-US" sz="1400" dirty="0"/>
              <a:t>21, 2017</a:t>
            </a:r>
            <a:r>
              <a:rPr lang="en-US" sz="1400" dirty="0" smtClean="0"/>
              <a:t>.</a:t>
            </a:r>
            <a:r>
              <a:rPr lang="tr-TR" sz="1400" b="1" dirty="0"/>
              <a:t> </a:t>
            </a:r>
            <a:r>
              <a:rPr lang="tr-TR" sz="1400" b="1" dirty="0" smtClean="0"/>
              <a:t> </a:t>
            </a:r>
          </a:p>
          <a:p>
            <a:r>
              <a:rPr lang="tr-TR" sz="1400" dirty="0" smtClean="0"/>
              <a:t>İZMİR </a:t>
            </a:r>
            <a:r>
              <a:rPr lang="tr-TR" sz="1400" dirty="0"/>
              <a:t>KÖRFEZİ VE LİMANI REHABİLİTASYON PROJESİ (İzmir İli, Konak İlçesi) </a:t>
            </a:r>
            <a:r>
              <a:rPr lang="tr-TR" sz="1400" dirty="0" smtClean="0"/>
              <a:t>	ÇEVRESEL </a:t>
            </a:r>
            <a:r>
              <a:rPr lang="tr-TR" sz="1400" dirty="0"/>
              <a:t>ETKİ DEĞERLENDİRMESİ RAPORU. (2016). </a:t>
            </a:r>
            <a:r>
              <a:rPr lang="tr-TR" sz="1400" dirty="0" err="1"/>
              <a:t>Retrieved</a:t>
            </a:r>
            <a:r>
              <a:rPr lang="tr-TR" sz="1400" dirty="0"/>
              <a:t> </a:t>
            </a:r>
            <a:r>
              <a:rPr lang="tr-TR" sz="1400" dirty="0" smtClean="0"/>
              <a:t>	</a:t>
            </a:r>
            <a:r>
              <a:rPr lang="tr-TR" sz="1400" dirty="0" err="1" smtClean="0"/>
              <a:t>March</a:t>
            </a:r>
            <a:r>
              <a:rPr lang="tr-TR" sz="1400" dirty="0" smtClean="0"/>
              <a:t> </a:t>
            </a:r>
            <a:r>
              <a:rPr lang="tr-TR" sz="1400" dirty="0"/>
              <a:t>21, </a:t>
            </a:r>
            <a:r>
              <a:rPr lang="tr-TR" sz="1400" dirty="0" smtClean="0"/>
              <a:t>2017</a:t>
            </a:r>
          </a:p>
          <a:p>
            <a:r>
              <a:rPr lang="tr-TR" sz="1400" dirty="0"/>
              <a:t>Erol, O., &amp; Çekinmez, Z. (2014). “</a:t>
            </a:r>
            <a:r>
              <a:rPr lang="tr-TR" sz="1400" dirty="0" err="1"/>
              <a:t>Geoteknik</a:t>
            </a:r>
            <a:r>
              <a:rPr lang="tr-TR" sz="1400" dirty="0"/>
              <a:t> Mühendisliğinde Saha Deneyleri”. </a:t>
            </a:r>
            <a:r>
              <a:rPr lang="tr-TR" sz="1400" dirty="0" smtClean="0"/>
              <a:t>	</a:t>
            </a:r>
            <a:r>
              <a:rPr lang="tr-TR" sz="1400" dirty="0" err="1" smtClean="0"/>
              <a:t>Retrieved</a:t>
            </a:r>
            <a:r>
              <a:rPr lang="tr-TR" sz="1400" dirty="0" smtClean="0"/>
              <a:t> </a:t>
            </a:r>
            <a:r>
              <a:rPr lang="tr-TR" sz="1400" dirty="0" err="1"/>
              <a:t>March</a:t>
            </a:r>
            <a:r>
              <a:rPr lang="tr-TR" sz="1400" dirty="0"/>
              <a:t> 20, 2017</a:t>
            </a:r>
            <a:r>
              <a:rPr lang="tr-TR" sz="1400" dirty="0" smtClean="0"/>
              <a:t>.</a:t>
            </a:r>
          </a:p>
          <a:p>
            <a:r>
              <a:rPr lang="tr-TR" sz="1400" dirty="0"/>
              <a:t>İzmir Körfezi ve Limanı Rehabilitasyon Projesi Liman Yaklaşım Kanalı, </a:t>
            </a:r>
            <a:r>
              <a:rPr lang="tr-TR" sz="1400" dirty="0" smtClean="0"/>
              <a:t>	Manevra </a:t>
            </a:r>
            <a:r>
              <a:rPr lang="tr-TR" sz="1400" dirty="0"/>
              <a:t>Dairesi, Liman </a:t>
            </a:r>
            <a:r>
              <a:rPr lang="tr-TR" sz="1400" dirty="0" err="1"/>
              <a:t>Baseni,II</a:t>
            </a:r>
            <a:r>
              <a:rPr lang="tr-TR" sz="1400" dirty="0"/>
              <a:t>. Kısım Konteynır Sahası ve </a:t>
            </a:r>
            <a:r>
              <a:rPr lang="tr-TR" sz="1400" dirty="0" smtClean="0"/>
              <a:t>	Sirkülasyon </a:t>
            </a:r>
            <a:r>
              <a:rPr lang="tr-TR" sz="1400" dirty="0"/>
              <a:t>Alanı </a:t>
            </a:r>
            <a:r>
              <a:rPr lang="tr-TR" sz="1400" dirty="0" err="1"/>
              <a:t>Jeoteknik</a:t>
            </a:r>
            <a:r>
              <a:rPr lang="tr-TR" sz="1400" dirty="0"/>
              <a:t> Raporu. (2013). </a:t>
            </a:r>
            <a:r>
              <a:rPr lang="tr-TR" sz="1400" i="1" dirty="0"/>
              <a:t>1-2</a:t>
            </a:r>
            <a:r>
              <a:rPr lang="tr-TR" sz="1400" dirty="0"/>
              <a:t>. </a:t>
            </a:r>
            <a:r>
              <a:rPr lang="tr-TR" sz="1400" dirty="0" err="1"/>
              <a:t>Retrieved</a:t>
            </a:r>
            <a:r>
              <a:rPr lang="tr-TR" sz="1400" dirty="0"/>
              <a:t> </a:t>
            </a:r>
            <a:r>
              <a:rPr lang="tr-TR" sz="1400" dirty="0" err="1"/>
              <a:t>March</a:t>
            </a:r>
            <a:r>
              <a:rPr lang="tr-TR" sz="1400" dirty="0"/>
              <a:t> </a:t>
            </a:r>
            <a:r>
              <a:rPr lang="tr-TR" sz="1400" dirty="0" smtClean="0"/>
              <a:t>	20</a:t>
            </a:r>
            <a:r>
              <a:rPr lang="tr-TR" sz="1400" dirty="0"/>
              <a:t>, 2017.</a:t>
            </a:r>
            <a:endParaRPr lang="tr-TR" sz="1400" dirty="0" smtClean="0"/>
          </a:p>
          <a:p>
            <a:endParaRPr lang="tr-TR" sz="1400" dirty="0" smtClean="0"/>
          </a:p>
          <a:p>
            <a:endParaRPr lang="tr-TR" sz="1400" dirty="0"/>
          </a:p>
          <a:p>
            <a:endParaRPr lang="en" sz="1400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7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ctrTitle" idx="4294967295"/>
          </p:nvPr>
        </p:nvSpPr>
        <p:spPr>
          <a:xfrm>
            <a:off x="685800" y="2093550"/>
            <a:ext cx="4924200" cy="719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9900"/>
                </a:solidFill>
              </a:rPr>
              <a:t>THANKS!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subTitle" idx="4294967295"/>
          </p:nvPr>
        </p:nvSpPr>
        <p:spPr>
          <a:xfrm>
            <a:off x="685800" y="2608684"/>
            <a:ext cx="4924200" cy="1953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3796BF"/>
                </a:solidFill>
              </a:rPr>
              <a:t>Any questions</a:t>
            </a:r>
            <a:r>
              <a:rPr lang="en" sz="3600" b="1" dirty="0" smtClean="0">
                <a:solidFill>
                  <a:srgbClr val="3796BF"/>
                </a:solidFill>
              </a:rPr>
              <a:t>?</a:t>
            </a:r>
            <a:endParaRPr lang="en" sz="3600" b="1" dirty="0">
              <a:solidFill>
                <a:srgbClr val="3796B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 idx="4294967295"/>
          </p:nvPr>
        </p:nvSpPr>
        <p:spPr>
          <a:xfrm>
            <a:off x="575575" y="3255525"/>
            <a:ext cx="4754100" cy="1380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0">
                <a:solidFill>
                  <a:srgbClr val="FFFFFF"/>
                </a:solidFill>
              </a:rPr>
              <a:t>Want big impact?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USE BIG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AND TABLES TO COMPARE DATA</a:t>
            </a:r>
          </a:p>
        </p:txBody>
      </p:sp>
      <p:graphicFrame>
        <p:nvGraphicFramePr>
          <p:cNvPr id="250" name="Shape 250"/>
          <p:cNvGraphicFramePr/>
          <p:nvPr/>
        </p:nvGraphicFramePr>
        <p:xfrm>
          <a:off x="1127500" y="1945481"/>
          <a:ext cx="4675900" cy="2461900"/>
        </p:xfrm>
        <a:graphic>
          <a:graphicData uri="http://schemas.openxmlformats.org/drawingml/2006/table">
            <a:tbl>
              <a:tblPr>
                <a:noFill/>
                <a:tableStyleId>{AEEFA217-3929-4825-8721-88D48D5DCB9D}</a:tableStyleId>
              </a:tblPr>
              <a:tblGrid>
                <a:gridCol w="1168975"/>
                <a:gridCol w="1168975"/>
                <a:gridCol w="1168975"/>
                <a:gridCol w="1168975"/>
              </a:tblGrid>
              <a:tr h="6154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rgbClr val="60789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54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547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547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1100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rgbClr val="60789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38100" cap="flat" cmpd="sng">
                      <a:solidFill>
                        <a:srgbClr val="C0E7F6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C0E7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449149" y="740624"/>
            <a:ext cx="8446770" cy="402385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title" idx="4294967295"/>
          </p:nvPr>
        </p:nvSpPr>
        <p:spPr>
          <a:xfrm>
            <a:off x="1031425" y="257475"/>
            <a:ext cx="67830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MAPS</a:t>
            </a:r>
          </a:p>
        </p:txBody>
      </p:sp>
      <p:sp>
        <p:nvSpPr>
          <p:cNvPr id="257" name="Shape 257"/>
          <p:cNvSpPr/>
          <p:nvPr/>
        </p:nvSpPr>
        <p:spPr>
          <a:xfrm>
            <a:off x="2037575" y="1452200"/>
            <a:ext cx="796200" cy="202500"/>
          </a:xfrm>
          <a:prstGeom prst="wedgeRectCallout">
            <a:avLst>
              <a:gd name="adj1" fmla="val -21725"/>
              <a:gd name="adj2" fmla="val 145765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Our Office</a:t>
            </a:r>
          </a:p>
        </p:txBody>
      </p:sp>
      <p:sp>
        <p:nvSpPr>
          <p:cNvPr id="258" name="Shape 258"/>
          <p:cNvSpPr/>
          <p:nvPr/>
        </p:nvSpPr>
        <p:spPr>
          <a:xfrm>
            <a:off x="1137175" y="2093550"/>
            <a:ext cx="202500" cy="202500"/>
          </a:xfrm>
          <a:prstGeom prst="mathMultiply">
            <a:avLst>
              <a:gd name="adj1" fmla="val 2352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2833775" y="3703850"/>
            <a:ext cx="202500" cy="202500"/>
          </a:xfrm>
          <a:prstGeom prst="mathMultiply">
            <a:avLst>
              <a:gd name="adj1" fmla="val 2352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3914575" y="1791850"/>
            <a:ext cx="202500" cy="202500"/>
          </a:xfrm>
          <a:prstGeom prst="mathMultiply">
            <a:avLst>
              <a:gd name="adj1" fmla="val 2352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6872025" y="2323325"/>
            <a:ext cx="202500" cy="202500"/>
          </a:xfrm>
          <a:prstGeom prst="mathMultiply">
            <a:avLst>
              <a:gd name="adj1" fmla="val 2352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4668425" y="4003625"/>
            <a:ext cx="202500" cy="202500"/>
          </a:xfrm>
          <a:prstGeom prst="mathMultiply">
            <a:avLst>
              <a:gd name="adj1" fmla="val 2352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7520875" y="4062700"/>
            <a:ext cx="202500" cy="202500"/>
          </a:xfrm>
          <a:prstGeom prst="mathMultiply">
            <a:avLst>
              <a:gd name="adj1" fmla="val 23520"/>
            </a:avLst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683568" y="2931790"/>
            <a:ext cx="5074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sz="7200" b="0" dirty="0" smtClean="0">
                <a:solidFill>
                  <a:srgbClr val="3796BF"/>
                </a:solidFill>
              </a:rPr>
              <a:t>General Overview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50"/>
            <a:ext cx="60789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600">
                <a:solidFill>
                  <a:srgbClr val="FF9900"/>
                </a:solidFill>
              </a:rPr>
              <a:t>89,526,124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subTitle" idx="4294967295"/>
          </p:nvPr>
        </p:nvSpPr>
        <p:spPr>
          <a:xfrm>
            <a:off x="685800" y="3297254"/>
            <a:ext cx="60789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Whoa! That’s a big number, aren’t you proud?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685800" y="952800"/>
            <a:ext cx="30231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solidFill>
                  <a:srgbClr val="81D1EC"/>
                </a:solidFill>
              </a:rPr>
              <a:t>89,526,124$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subTitle" idx="4294967295"/>
          </p:nvPr>
        </p:nvSpPr>
        <p:spPr>
          <a:xfrm>
            <a:off x="685800" y="1563707"/>
            <a:ext cx="30231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>
                <a:solidFill>
                  <a:srgbClr val="81D1EC"/>
                </a:solidFill>
              </a:rPr>
              <a:t>That’s a lot of money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ctrTitle" idx="4294967295"/>
          </p:nvPr>
        </p:nvSpPr>
        <p:spPr>
          <a:xfrm>
            <a:off x="3352800" y="3581692"/>
            <a:ext cx="30231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/>
              <a:t>100%</a:t>
            </a:r>
          </a:p>
        </p:txBody>
      </p:sp>
      <p:sp>
        <p:nvSpPr>
          <p:cNvPr id="277" name="Shape 277"/>
          <p:cNvSpPr txBox="1">
            <a:spLocks noGrp="1"/>
          </p:cNvSpPr>
          <p:nvPr>
            <p:ph type="subTitle" idx="4294967295"/>
          </p:nvPr>
        </p:nvSpPr>
        <p:spPr>
          <a:xfrm>
            <a:off x="3352800" y="4192600"/>
            <a:ext cx="30231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>
                <a:solidFill>
                  <a:srgbClr val="3796BF"/>
                </a:solidFill>
              </a:rPr>
              <a:t>Total success!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2057400" y="2267246"/>
            <a:ext cx="3023100" cy="894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3600">
                <a:solidFill>
                  <a:srgbClr val="4BB5D9"/>
                </a:solidFill>
              </a:rPr>
              <a:t>185,244 USERS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subTitle" idx="4294967295"/>
          </p:nvPr>
        </p:nvSpPr>
        <p:spPr>
          <a:xfrm>
            <a:off x="2057400" y="2878154"/>
            <a:ext cx="30231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400">
                <a:solidFill>
                  <a:srgbClr val="4BB5D9"/>
                </a:solidFill>
              </a:rPr>
              <a:t>And a lot of users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 idx="4294967295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4294967295"/>
          </p:nvPr>
        </p:nvSpPr>
        <p:spPr>
          <a:xfrm>
            <a:off x="1031425" y="1830425"/>
            <a:ext cx="2037600" cy="14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4294967295"/>
          </p:nvPr>
        </p:nvSpPr>
        <p:spPr>
          <a:xfrm>
            <a:off x="3173274" y="1830425"/>
            <a:ext cx="2037600" cy="14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</a:p>
        </p:txBody>
      </p:sp>
      <p:sp>
        <p:nvSpPr>
          <p:cNvPr id="295" name="Shape 295"/>
          <p:cNvSpPr txBox="1">
            <a:spLocks noGrp="1"/>
          </p:cNvSpPr>
          <p:nvPr>
            <p:ph type="body" idx="4294967295"/>
          </p:nvPr>
        </p:nvSpPr>
        <p:spPr>
          <a:xfrm>
            <a:off x="5315124" y="1830425"/>
            <a:ext cx="2037600" cy="14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FFFFFF"/>
              </a:solidFill>
            </a:endParaRPr>
          </a:p>
        </p:txBody>
      </p:sp>
      <p:sp>
        <p:nvSpPr>
          <p:cNvPr id="296" name="Shape 296"/>
          <p:cNvSpPr txBox="1">
            <a:spLocks noGrp="1"/>
          </p:cNvSpPr>
          <p:nvPr>
            <p:ph type="body" idx="4294967295"/>
          </p:nvPr>
        </p:nvSpPr>
        <p:spPr>
          <a:xfrm>
            <a:off x="1031425" y="3202025"/>
            <a:ext cx="2037600" cy="14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Is the color of gold, butter and ripe lemons. In the spectrum of visible light, yellow is found between green and orange.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body" idx="4294967295"/>
          </p:nvPr>
        </p:nvSpPr>
        <p:spPr>
          <a:xfrm>
            <a:off x="3173274" y="3202025"/>
            <a:ext cx="2037600" cy="14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Is the colour of the clear sky and the deep sea. It is located between violet and green on the optical spectrum.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4294967295"/>
          </p:nvPr>
        </p:nvSpPr>
        <p:spPr>
          <a:xfrm>
            <a:off x="5315124" y="3202025"/>
            <a:ext cx="2037600" cy="1487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</a:p>
        </p:txBody>
      </p:sp>
      <p:pic>
        <p:nvPicPr>
          <p:cNvPr id="304" name="Shape 304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275" y="1336887"/>
            <a:ext cx="5743376" cy="24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5375409" y="489800"/>
            <a:ext cx="2075120" cy="416390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body" idx="4294967295"/>
          </p:nvPr>
        </p:nvSpPr>
        <p:spPr>
          <a:xfrm>
            <a:off x="1417075" y="0"/>
            <a:ext cx="31419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ANDROID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  <p:sp>
        <p:nvSpPr>
          <p:cNvPr id="311" name="Shape 311"/>
          <p:cNvSpPr/>
          <p:nvPr/>
        </p:nvSpPr>
        <p:spPr>
          <a:xfrm>
            <a:off x="5468725" y="839000"/>
            <a:ext cx="1888499" cy="335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5534020" y="623036"/>
            <a:ext cx="1863608" cy="3921827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566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body" idx="4294967295"/>
          </p:nvPr>
        </p:nvSpPr>
        <p:spPr>
          <a:xfrm>
            <a:off x="1417075" y="0"/>
            <a:ext cx="31419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iPHONE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/>
        </p:nvSpPr>
        <p:spPr>
          <a:xfrm>
            <a:off x="4787701" y="535612"/>
            <a:ext cx="2879503" cy="407234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4986400" y="910325"/>
            <a:ext cx="2493299" cy="333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325" name="Shape 325"/>
          <p:cNvSpPr txBox="1">
            <a:spLocks noGrp="1"/>
          </p:cNvSpPr>
          <p:nvPr>
            <p:ph type="body" idx="4294967295"/>
          </p:nvPr>
        </p:nvSpPr>
        <p:spPr>
          <a:xfrm>
            <a:off x="1417075" y="0"/>
            <a:ext cx="31419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TABLET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3968600" y="849475"/>
            <a:ext cx="4546140" cy="353922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81D1EC"/>
          </a:solidFill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4158833" y="1037417"/>
            <a:ext cx="4165500" cy="265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body" idx="4294967295"/>
          </p:nvPr>
        </p:nvSpPr>
        <p:spPr>
          <a:xfrm>
            <a:off x="420650" y="0"/>
            <a:ext cx="3141900" cy="5143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DESKTOP</a:t>
            </a:r>
            <a:r>
              <a:rPr lang="en"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PROJECT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Special thanks to all the people who made and released these awesome resources for free: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81D1EC"/>
              </a:buClr>
              <a:buSzPct val="1000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81D1EC"/>
              </a:buClr>
              <a:buSzPct val="1000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Shape 356"/>
          <p:cNvGrpSpPr/>
          <p:nvPr/>
        </p:nvGrpSpPr>
        <p:grpSpPr>
          <a:xfrm>
            <a:off x="927304" y="803929"/>
            <a:ext cx="273948" cy="346460"/>
            <a:chOff x="584925" y="238125"/>
            <a:chExt cx="415200" cy="525100"/>
          </a:xfrm>
        </p:grpSpPr>
        <p:sp>
          <p:nvSpPr>
            <p:cNvPr id="357" name="Shape 35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3" name="Shape 363"/>
          <p:cNvGrpSpPr/>
          <p:nvPr/>
        </p:nvGrpSpPr>
        <p:grpSpPr>
          <a:xfrm>
            <a:off x="1362376" y="854271"/>
            <a:ext cx="293297" cy="244158"/>
            <a:chOff x="1244325" y="314425"/>
            <a:chExt cx="444525" cy="370050"/>
          </a:xfrm>
        </p:grpSpPr>
        <p:sp>
          <p:nvSpPr>
            <p:cNvPr id="364" name="Shape 364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6" name="Shape 366"/>
          <p:cNvGrpSpPr/>
          <p:nvPr/>
        </p:nvGrpSpPr>
        <p:grpSpPr>
          <a:xfrm>
            <a:off x="1813580" y="853067"/>
            <a:ext cx="280415" cy="246567"/>
            <a:chOff x="1928175" y="312600"/>
            <a:chExt cx="425000" cy="373700"/>
          </a:xfrm>
        </p:grpSpPr>
        <p:sp>
          <p:nvSpPr>
            <p:cNvPr id="367" name="Shape 36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9" name="Shape 369"/>
          <p:cNvSpPr/>
          <p:nvPr/>
        </p:nvSpPr>
        <p:spPr>
          <a:xfrm>
            <a:off x="2283731" y="844211"/>
            <a:ext cx="229643" cy="264282"/>
          </a:xfrm>
          <a:custGeom>
            <a:avLst/>
            <a:gdLst/>
            <a:ahLst/>
            <a:cxnLst/>
            <a:rect l="0" t="0" r="0" b="0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2744192" y="845020"/>
            <a:ext cx="198236" cy="262666"/>
          </a:xfrm>
          <a:custGeom>
            <a:avLst/>
            <a:gdLst/>
            <a:ahLst/>
            <a:cxnLst/>
            <a:rect l="0" t="0" r="0" b="0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3126895" y="840185"/>
            <a:ext cx="322312" cy="272348"/>
            <a:chOff x="3918650" y="293075"/>
            <a:chExt cx="488500" cy="412775"/>
          </a:xfrm>
        </p:grpSpPr>
        <p:sp>
          <p:nvSpPr>
            <p:cNvPr id="372" name="Shape 372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0" t="0" r="0" b="0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0" t="0" r="0" b="0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0" t="0" r="0" b="0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5" name="Shape 375"/>
          <p:cNvGrpSpPr/>
          <p:nvPr/>
        </p:nvGrpSpPr>
        <p:grpSpPr>
          <a:xfrm>
            <a:off x="3600252" y="819632"/>
            <a:ext cx="265107" cy="313437"/>
            <a:chOff x="4636075" y="261925"/>
            <a:chExt cx="401800" cy="475050"/>
          </a:xfrm>
        </p:grpSpPr>
        <p:sp>
          <p:nvSpPr>
            <p:cNvPr id="376" name="Shape 376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0" t="0" r="0" b="0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0" t="0" r="0" b="0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0" t="0" r="0" b="0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0" t="0" r="0" b="0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0" name="Shape 380"/>
          <p:cNvSpPr/>
          <p:nvPr/>
        </p:nvSpPr>
        <p:spPr>
          <a:xfrm>
            <a:off x="4025696" y="843799"/>
            <a:ext cx="303771" cy="265107"/>
          </a:xfrm>
          <a:custGeom>
            <a:avLst/>
            <a:gdLst/>
            <a:ahLst/>
            <a:cxnLst/>
            <a:rect l="0" t="0" r="0" b="0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1" name="Shape 381"/>
          <p:cNvGrpSpPr/>
          <p:nvPr/>
        </p:nvGrpSpPr>
        <p:grpSpPr>
          <a:xfrm>
            <a:off x="4489366" y="845826"/>
            <a:ext cx="265899" cy="260653"/>
            <a:chOff x="5983625" y="301625"/>
            <a:chExt cx="403000" cy="395050"/>
          </a:xfrm>
        </p:grpSpPr>
        <p:sp>
          <p:nvSpPr>
            <p:cNvPr id="382" name="Shape 382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0" t="0" r="0" b="0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0" t="0" r="0" b="0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0" t="0" r="0" b="0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0" t="0" r="0" b="0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0" t="0" r="0" b="0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0" t="0" r="0" b="0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0" t="0" r="0" b="0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2" name="Shape 402"/>
          <p:cNvGrpSpPr/>
          <p:nvPr/>
        </p:nvGrpSpPr>
        <p:grpSpPr>
          <a:xfrm>
            <a:off x="4936133" y="843797"/>
            <a:ext cx="261874" cy="261478"/>
            <a:chOff x="6660750" y="298550"/>
            <a:chExt cx="396900" cy="396300"/>
          </a:xfrm>
        </p:grpSpPr>
        <p:sp>
          <p:nvSpPr>
            <p:cNvPr id="403" name="Shape 403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0" t="0" r="0" b="0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0" t="0" r="0" b="0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5" name="Shape 405"/>
          <p:cNvGrpSpPr/>
          <p:nvPr/>
        </p:nvGrpSpPr>
        <p:grpSpPr>
          <a:xfrm>
            <a:off x="927304" y="1255529"/>
            <a:ext cx="273948" cy="331565"/>
            <a:chOff x="584925" y="922575"/>
            <a:chExt cx="415200" cy="502525"/>
          </a:xfrm>
        </p:grpSpPr>
        <p:sp>
          <p:nvSpPr>
            <p:cNvPr id="406" name="Shape 406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9" name="Shape 409"/>
          <p:cNvGrpSpPr/>
          <p:nvPr/>
        </p:nvGrpSpPr>
        <p:grpSpPr>
          <a:xfrm>
            <a:off x="1363992" y="1247875"/>
            <a:ext cx="290081" cy="345669"/>
            <a:chOff x="1246775" y="910975"/>
            <a:chExt cx="439650" cy="523900"/>
          </a:xfrm>
        </p:grpSpPr>
        <p:sp>
          <p:nvSpPr>
            <p:cNvPr id="410" name="Shape 410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0" t="0" r="0" b="0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0" t="0" r="0" b="0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1812376" y="1303463"/>
            <a:ext cx="282823" cy="235284"/>
            <a:chOff x="1926350" y="995225"/>
            <a:chExt cx="428650" cy="356600"/>
          </a:xfrm>
        </p:grpSpPr>
        <p:sp>
          <p:nvSpPr>
            <p:cNvPr id="414" name="Shape 414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0" t="0" r="0" b="0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0" t="0" r="0" b="0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18" name="Shape 418"/>
          <p:cNvSpPr/>
          <p:nvPr/>
        </p:nvSpPr>
        <p:spPr>
          <a:xfrm>
            <a:off x="2260357" y="1283725"/>
            <a:ext cx="276390" cy="274773"/>
          </a:xfrm>
          <a:custGeom>
            <a:avLst/>
            <a:gdLst/>
            <a:ahLst/>
            <a:cxnLst/>
            <a:rect l="0" t="0" r="0" b="0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2705527" y="1297432"/>
            <a:ext cx="275565" cy="247375"/>
          </a:xfrm>
          <a:custGeom>
            <a:avLst/>
            <a:gdLst/>
            <a:ahLst/>
            <a:cxnLst/>
            <a:rect l="0" t="0" r="0" b="0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3154309" y="1299445"/>
            <a:ext cx="267515" cy="243334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3607925" y="1301853"/>
            <a:ext cx="249800" cy="238517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22" name="Shape 422"/>
          <p:cNvGrpSpPr/>
          <p:nvPr/>
        </p:nvGrpSpPr>
        <p:grpSpPr>
          <a:xfrm>
            <a:off x="4039778" y="1285748"/>
            <a:ext cx="275565" cy="275961"/>
            <a:chOff x="5302225" y="968375"/>
            <a:chExt cx="417650" cy="418250"/>
          </a:xfrm>
        </p:grpSpPr>
        <p:sp>
          <p:nvSpPr>
            <p:cNvPr id="423" name="Shape 423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0" t="0" r="0" b="0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0" t="0" r="0" b="0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5" name="Shape 425"/>
          <p:cNvGrpSpPr/>
          <p:nvPr/>
        </p:nvGrpSpPr>
        <p:grpSpPr>
          <a:xfrm>
            <a:off x="4451493" y="1254721"/>
            <a:ext cx="341644" cy="332770"/>
            <a:chOff x="5926225" y="921350"/>
            <a:chExt cx="517800" cy="504350"/>
          </a:xfrm>
        </p:grpSpPr>
        <p:sp>
          <p:nvSpPr>
            <p:cNvPr id="426" name="Shape 42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8" name="Shape 428"/>
          <p:cNvGrpSpPr/>
          <p:nvPr/>
        </p:nvGrpSpPr>
        <p:grpSpPr>
          <a:xfrm>
            <a:off x="4907531" y="1261170"/>
            <a:ext cx="319079" cy="319887"/>
            <a:chOff x="6617400" y="931125"/>
            <a:chExt cx="483600" cy="484825"/>
          </a:xfrm>
        </p:grpSpPr>
        <p:sp>
          <p:nvSpPr>
            <p:cNvPr id="429" name="Shape 42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0" t="0" r="0" b="0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0" t="0" r="0" b="0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1" name="Shape 431"/>
          <p:cNvGrpSpPr/>
          <p:nvPr/>
        </p:nvGrpSpPr>
        <p:grpSpPr>
          <a:xfrm>
            <a:off x="910380" y="1757884"/>
            <a:ext cx="307796" cy="215952"/>
            <a:chOff x="559275" y="1683950"/>
            <a:chExt cx="466500" cy="327300"/>
          </a:xfrm>
        </p:grpSpPr>
        <p:sp>
          <p:nvSpPr>
            <p:cNvPr id="432" name="Shape 432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0" t="0" r="0" b="0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0" t="0" r="0" b="0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4" name="Shape 434"/>
          <p:cNvGrpSpPr/>
          <p:nvPr/>
        </p:nvGrpSpPr>
        <p:grpSpPr>
          <a:xfrm>
            <a:off x="1355134" y="1715195"/>
            <a:ext cx="307796" cy="301347"/>
            <a:chOff x="1233350" y="1619250"/>
            <a:chExt cx="466500" cy="456725"/>
          </a:xfrm>
        </p:grpSpPr>
        <p:sp>
          <p:nvSpPr>
            <p:cNvPr id="435" name="Shape 435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9" name="Shape 439"/>
          <p:cNvGrpSpPr/>
          <p:nvPr/>
        </p:nvGrpSpPr>
        <p:grpSpPr>
          <a:xfrm>
            <a:off x="1809555" y="1721628"/>
            <a:ext cx="288464" cy="288464"/>
            <a:chOff x="1922075" y="1629000"/>
            <a:chExt cx="437200" cy="437200"/>
          </a:xfrm>
        </p:grpSpPr>
        <p:sp>
          <p:nvSpPr>
            <p:cNvPr id="440" name="Shape 440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0" t="0" r="0" b="0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0" t="0" r="0" b="0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2253106" y="1720424"/>
            <a:ext cx="290872" cy="290872"/>
            <a:chOff x="2594325" y="1627175"/>
            <a:chExt cx="440850" cy="440850"/>
          </a:xfrm>
        </p:grpSpPr>
        <p:sp>
          <p:nvSpPr>
            <p:cNvPr id="443" name="Shape 443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0" t="0" r="0" b="0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0" t="0" r="0" b="0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0" t="0" r="0" b="0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6" name="Shape 446"/>
          <p:cNvSpPr/>
          <p:nvPr/>
        </p:nvSpPr>
        <p:spPr>
          <a:xfrm>
            <a:off x="2710756" y="1733333"/>
            <a:ext cx="265107" cy="265091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47" name="Shape 447"/>
          <p:cNvGrpSpPr/>
          <p:nvPr/>
        </p:nvGrpSpPr>
        <p:grpSpPr>
          <a:xfrm>
            <a:off x="3170013" y="1698667"/>
            <a:ext cx="236076" cy="334386"/>
            <a:chOff x="3984000" y="1594200"/>
            <a:chExt cx="357800" cy="506800"/>
          </a:xfrm>
        </p:grpSpPr>
        <p:sp>
          <p:nvSpPr>
            <p:cNvPr id="448" name="Shape 4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0" t="0" r="0" b="0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0" t="0" r="0" b="0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3577291" y="1770371"/>
            <a:ext cx="311029" cy="190979"/>
            <a:chOff x="4601275" y="1702875"/>
            <a:chExt cx="471400" cy="289450"/>
          </a:xfrm>
        </p:grpSpPr>
        <p:sp>
          <p:nvSpPr>
            <p:cNvPr id="451" name="Shape 451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0" t="0" r="0" b="0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0" t="0" r="0" b="0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0" t="0" r="0" b="0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4036958" y="1723640"/>
            <a:ext cx="281206" cy="284439"/>
            <a:chOff x="5297950" y="1632050"/>
            <a:chExt cx="426200" cy="431100"/>
          </a:xfrm>
        </p:grpSpPr>
        <p:sp>
          <p:nvSpPr>
            <p:cNvPr id="457" name="Shape 45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0" t="0" r="0" b="0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0" t="0" r="0" b="0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4480904" y="1715195"/>
            <a:ext cx="282823" cy="301347"/>
            <a:chOff x="5970800" y="1619250"/>
            <a:chExt cx="428650" cy="456725"/>
          </a:xfrm>
        </p:grpSpPr>
        <p:sp>
          <p:nvSpPr>
            <p:cNvPr id="460" name="Shape 460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4912776" y="1711566"/>
            <a:ext cx="317050" cy="289256"/>
            <a:chOff x="6625350" y="1613750"/>
            <a:chExt cx="480525" cy="438400"/>
          </a:xfrm>
        </p:grpSpPr>
        <p:sp>
          <p:nvSpPr>
            <p:cNvPr id="466" name="Shape 466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0" t="0" r="0" b="0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0" t="0" r="0" b="0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8" name="Shape 46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0" t="0" r="0" b="0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9" name="Shape 46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0" t="0" r="0" b="0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0" name="Shape 470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0" t="0" r="0" b="0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1" name="Shape 471"/>
          <p:cNvGrpSpPr/>
          <p:nvPr/>
        </p:nvGrpSpPr>
        <p:grpSpPr>
          <a:xfrm>
            <a:off x="944623" y="2182102"/>
            <a:ext cx="239309" cy="257041"/>
            <a:chOff x="611175" y="2326900"/>
            <a:chExt cx="362700" cy="389575"/>
          </a:xfrm>
        </p:grpSpPr>
        <p:sp>
          <p:nvSpPr>
            <p:cNvPr id="472" name="Shape 472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0" t="0" r="0" b="0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0" t="0" r="0" b="0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0" t="0" r="0" b="0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0" t="0" r="0" b="0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6" name="Shape 476"/>
          <p:cNvSpPr/>
          <p:nvPr/>
        </p:nvSpPr>
        <p:spPr>
          <a:xfrm>
            <a:off x="1382934" y="2184525"/>
            <a:ext cx="252208" cy="25220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1827691" y="2184525"/>
            <a:ext cx="252208" cy="25220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2272448" y="2184525"/>
            <a:ext cx="252208" cy="252208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79" name="Shape 479"/>
          <p:cNvGrpSpPr/>
          <p:nvPr/>
        </p:nvGrpSpPr>
        <p:grpSpPr>
          <a:xfrm>
            <a:off x="2776014" y="2141013"/>
            <a:ext cx="134566" cy="336003"/>
            <a:chOff x="3386850" y="2264625"/>
            <a:chExt cx="203950" cy="509250"/>
          </a:xfrm>
        </p:grpSpPr>
        <p:sp>
          <p:nvSpPr>
            <p:cNvPr id="480" name="Shape 480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0" t="0" r="0" b="0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0" t="0" r="0" b="0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2" name="Shape 482"/>
          <p:cNvGrpSpPr/>
          <p:nvPr/>
        </p:nvGrpSpPr>
        <p:grpSpPr>
          <a:xfrm>
            <a:off x="3677614" y="2183719"/>
            <a:ext cx="110384" cy="250592"/>
            <a:chOff x="4753325" y="2329350"/>
            <a:chExt cx="167300" cy="379800"/>
          </a:xfrm>
        </p:grpSpPr>
        <p:sp>
          <p:nvSpPr>
            <p:cNvPr id="483" name="Shape 483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0" t="0" r="0" b="0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0" t="0" r="0" b="0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230830" y="2142613"/>
            <a:ext cx="114442" cy="332786"/>
            <a:chOff x="4076175" y="2267050"/>
            <a:chExt cx="173450" cy="504375"/>
          </a:xfrm>
        </p:grpSpPr>
        <p:sp>
          <p:nvSpPr>
            <p:cNvPr id="486" name="Shape 486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0" t="0" r="0" b="0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0" t="0" r="0" b="0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8" name="Shape 488"/>
          <p:cNvSpPr/>
          <p:nvPr/>
        </p:nvSpPr>
        <p:spPr>
          <a:xfrm>
            <a:off x="4051478" y="2177679"/>
            <a:ext cx="252208" cy="265899"/>
          </a:xfrm>
          <a:custGeom>
            <a:avLst/>
            <a:gdLst/>
            <a:ahLst/>
            <a:cxnLst/>
            <a:rect l="0" t="0" r="0" b="0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9" name="Shape 489"/>
          <p:cNvGrpSpPr/>
          <p:nvPr/>
        </p:nvGrpSpPr>
        <p:grpSpPr>
          <a:xfrm>
            <a:off x="4483725" y="2182498"/>
            <a:ext cx="277181" cy="256233"/>
            <a:chOff x="5975075" y="2327500"/>
            <a:chExt cx="420100" cy="388350"/>
          </a:xfrm>
        </p:grpSpPr>
        <p:sp>
          <p:nvSpPr>
            <p:cNvPr id="490" name="Shape 490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0" t="0" r="0" b="0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0" t="0" r="0" b="0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2" name="Shape 492"/>
          <p:cNvGrpSpPr/>
          <p:nvPr/>
        </p:nvGrpSpPr>
        <p:grpSpPr>
          <a:xfrm>
            <a:off x="4982055" y="2174845"/>
            <a:ext cx="170030" cy="277181"/>
            <a:chOff x="6730350" y="2315900"/>
            <a:chExt cx="257700" cy="420100"/>
          </a:xfrm>
        </p:grpSpPr>
        <p:sp>
          <p:nvSpPr>
            <p:cNvPr id="493" name="Shape 493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6" name="Shape 49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8" name="Shape 498"/>
          <p:cNvGrpSpPr/>
          <p:nvPr/>
        </p:nvGrpSpPr>
        <p:grpSpPr>
          <a:xfrm>
            <a:off x="1021160" y="2598255"/>
            <a:ext cx="86235" cy="314246"/>
            <a:chOff x="727175" y="2957625"/>
            <a:chExt cx="130700" cy="476275"/>
          </a:xfrm>
        </p:grpSpPr>
        <p:sp>
          <p:nvSpPr>
            <p:cNvPr id="499" name="Shape 49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0" t="0" r="0" b="0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0" t="0" r="0" b="0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1" name="Shape 501"/>
          <p:cNvSpPr/>
          <p:nvPr/>
        </p:nvSpPr>
        <p:spPr>
          <a:xfrm>
            <a:off x="1821654" y="2585786"/>
            <a:ext cx="264282" cy="339219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1411140" y="2585786"/>
            <a:ext cx="195795" cy="339219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3" name="Shape 503"/>
          <p:cNvGrpSpPr/>
          <p:nvPr/>
        </p:nvGrpSpPr>
        <p:grpSpPr>
          <a:xfrm>
            <a:off x="2245848" y="2608317"/>
            <a:ext cx="305388" cy="294105"/>
            <a:chOff x="2583325" y="2972875"/>
            <a:chExt cx="462850" cy="445750"/>
          </a:xfrm>
        </p:grpSpPr>
        <p:sp>
          <p:nvSpPr>
            <p:cNvPr id="504" name="Shape 50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6" name="Shape 506"/>
          <p:cNvGrpSpPr/>
          <p:nvPr/>
        </p:nvGrpSpPr>
        <p:grpSpPr>
          <a:xfrm>
            <a:off x="2680128" y="2652243"/>
            <a:ext cx="326337" cy="206269"/>
            <a:chOff x="3241525" y="3039450"/>
            <a:chExt cx="494600" cy="312625"/>
          </a:xfrm>
        </p:grpSpPr>
        <p:sp>
          <p:nvSpPr>
            <p:cNvPr id="507" name="Shape 50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0" t="0" r="0" b="0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0" t="0" r="0" b="0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09" name="Shape 509"/>
          <p:cNvSpPr/>
          <p:nvPr/>
        </p:nvSpPr>
        <p:spPr>
          <a:xfrm>
            <a:off x="3592617" y="2615197"/>
            <a:ext cx="280415" cy="280398"/>
          </a:xfrm>
          <a:custGeom>
            <a:avLst/>
            <a:gdLst/>
            <a:ahLst/>
            <a:cxnLst/>
            <a:rect l="0" t="0" r="0" b="0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0" name="Shape 510"/>
          <p:cNvGrpSpPr/>
          <p:nvPr/>
        </p:nvGrpSpPr>
        <p:grpSpPr>
          <a:xfrm>
            <a:off x="4008751" y="2630486"/>
            <a:ext cx="337619" cy="249783"/>
            <a:chOff x="5255200" y="3006475"/>
            <a:chExt cx="511700" cy="378575"/>
          </a:xfrm>
        </p:grpSpPr>
        <p:sp>
          <p:nvSpPr>
            <p:cNvPr id="511" name="Shape 51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3" name="Shape 513"/>
          <p:cNvGrpSpPr/>
          <p:nvPr/>
        </p:nvGrpSpPr>
        <p:grpSpPr>
          <a:xfrm>
            <a:off x="3151473" y="2615987"/>
            <a:ext cx="273157" cy="278781"/>
            <a:chOff x="3955900" y="2984500"/>
            <a:chExt cx="414000" cy="422525"/>
          </a:xfrm>
        </p:grpSpPr>
        <p:sp>
          <p:nvSpPr>
            <p:cNvPr id="514" name="Shape 514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17" name="Shape 517"/>
          <p:cNvSpPr/>
          <p:nvPr/>
        </p:nvSpPr>
        <p:spPr>
          <a:xfrm>
            <a:off x="913203" y="3080096"/>
            <a:ext cx="305371" cy="240117"/>
          </a:xfrm>
          <a:custGeom>
            <a:avLst/>
            <a:gdLst/>
            <a:ahLst/>
            <a:cxnLst/>
            <a:rect l="0" t="0" r="0" b="0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4515980" y="2602298"/>
            <a:ext cx="212719" cy="306196"/>
          </a:xfrm>
          <a:custGeom>
            <a:avLst/>
            <a:gdLst/>
            <a:ahLst/>
            <a:cxnLst/>
            <a:rect l="0" t="0" r="0" b="0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19" name="Shape 519"/>
          <p:cNvGrpSpPr/>
          <p:nvPr/>
        </p:nvGrpSpPr>
        <p:grpSpPr>
          <a:xfrm>
            <a:off x="4962723" y="2611946"/>
            <a:ext cx="208694" cy="296530"/>
            <a:chOff x="6701050" y="2978375"/>
            <a:chExt cx="316300" cy="449425"/>
          </a:xfrm>
        </p:grpSpPr>
        <p:sp>
          <p:nvSpPr>
            <p:cNvPr id="520" name="Shape 520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0" t="0" r="0" b="0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0" t="0" r="0" b="0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360363" y="3100214"/>
            <a:ext cx="297338" cy="199836"/>
            <a:chOff x="1241275" y="3718400"/>
            <a:chExt cx="450650" cy="302875"/>
          </a:xfrm>
        </p:grpSpPr>
        <p:sp>
          <p:nvSpPr>
            <p:cNvPr id="523" name="Shape 523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0" t="0" r="0" b="0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0" t="0" r="0" b="0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0" t="0" r="0" b="0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0" t="0" r="0" b="0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1809159" y="3084907"/>
            <a:ext cx="289256" cy="230847"/>
            <a:chOff x="1921475" y="3695200"/>
            <a:chExt cx="438400" cy="349875"/>
          </a:xfrm>
        </p:grpSpPr>
        <p:sp>
          <p:nvSpPr>
            <p:cNvPr id="528" name="Shape 52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0" t="0" r="0" b="0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0" t="0" r="0" b="0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0" t="0" r="0" b="0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2256735" y="3081278"/>
            <a:ext cx="283615" cy="237709"/>
            <a:chOff x="2599825" y="3689700"/>
            <a:chExt cx="429850" cy="360275"/>
          </a:xfrm>
        </p:grpSpPr>
        <p:sp>
          <p:nvSpPr>
            <p:cNvPr id="532" name="Shape 532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0" t="0" r="0" b="0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0" t="0" r="0" b="0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4" name="Shape 534"/>
          <p:cNvGrpSpPr/>
          <p:nvPr/>
        </p:nvGrpSpPr>
        <p:grpSpPr>
          <a:xfrm>
            <a:off x="2715180" y="3056700"/>
            <a:ext cx="256233" cy="267515"/>
            <a:chOff x="3294650" y="3652450"/>
            <a:chExt cx="388350" cy="405450"/>
          </a:xfrm>
        </p:grpSpPr>
        <p:sp>
          <p:nvSpPr>
            <p:cNvPr id="535" name="Shape 535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138590" y="3090548"/>
            <a:ext cx="298922" cy="219169"/>
            <a:chOff x="3936375" y="3703750"/>
            <a:chExt cx="453050" cy="332175"/>
          </a:xfrm>
        </p:grpSpPr>
        <p:sp>
          <p:nvSpPr>
            <p:cNvPr id="539" name="Shape 5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4" name="Shape 544"/>
          <p:cNvGrpSpPr/>
          <p:nvPr/>
        </p:nvGrpSpPr>
        <p:grpSpPr>
          <a:xfrm>
            <a:off x="3583345" y="3090548"/>
            <a:ext cx="298922" cy="219169"/>
            <a:chOff x="4610450" y="3703750"/>
            <a:chExt cx="453050" cy="332175"/>
          </a:xfrm>
        </p:grpSpPr>
        <p:sp>
          <p:nvSpPr>
            <p:cNvPr id="545" name="Shape 545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0" t="0" r="0" b="0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7" name="Shape 547"/>
          <p:cNvGrpSpPr/>
          <p:nvPr/>
        </p:nvGrpSpPr>
        <p:grpSpPr>
          <a:xfrm>
            <a:off x="4038574" y="3068395"/>
            <a:ext cx="277973" cy="263474"/>
            <a:chOff x="5300400" y="3670175"/>
            <a:chExt cx="421300" cy="399325"/>
          </a:xfrm>
        </p:grpSpPr>
        <p:sp>
          <p:nvSpPr>
            <p:cNvPr id="548" name="Shape 5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3" name="Shape 553"/>
          <p:cNvSpPr/>
          <p:nvPr/>
        </p:nvSpPr>
        <p:spPr>
          <a:xfrm>
            <a:off x="4467633" y="3045456"/>
            <a:ext cx="309413" cy="309396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54" name="Shape 554"/>
          <p:cNvGrpSpPr/>
          <p:nvPr/>
        </p:nvGrpSpPr>
        <p:grpSpPr>
          <a:xfrm>
            <a:off x="4932108" y="3065162"/>
            <a:ext cx="269924" cy="269940"/>
            <a:chOff x="6654650" y="3665275"/>
            <a:chExt cx="409100" cy="409125"/>
          </a:xfrm>
        </p:grpSpPr>
        <p:sp>
          <p:nvSpPr>
            <p:cNvPr id="555" name="Shape 555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7" name="Shape 557"/>
          <p:cNvGrpSpPr/>
          <p:nvPr/>
        </p:nvGrpSpPr>
        <p:grpSpPr>
          <a:xfrm>
            <a:off x="918033" y="3498634"/>
            <a:ext cx="292489" cy="292505"/>
            <a:chOff x="570875" y="4322250"/>
            <a:chExt cx="443300" cy="443325"/>
          </a:xfrm>
        </p:grpSpPr>
        <p:sp>
          <p:nvSpPr>
            <p:cNvPr id="558" name="Shape 55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62" name="Shape 562"/>
          <p:cNvSpPr/>
          <p:nvPr/>
        </p:nvSpPr>
        <p:spPr>
          <a:xfrm>
            <a:off x="1350702" y="3555470"/>
            <a:ext cx="316671" cy="178888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3" name="Shape 563"/>
          <p:cNvGrpSpPr/>
          <p:nvPr/>
        </p:nvGrpSpPr>
        <p:grpSpPr>
          <a:xfrm>
            <a:off x="1847428" y="3476894"/>
            <a:ext cx="212719" cy="335986"/>
            <a:chOff x="1979475" y="4289300"/>
            <a:chExt cx="322400" cy="509225"/>
          </a:xfrm>
        </p:grpSpPr>
        <p:sp>
          <p:nvSpPr>
            <p:cNvPr id="564" name="Shape 564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0" t="0" r="0" b="0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0" t="0" r="0" b="0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0" t="0" r="0" b="0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67" name="Shape 567"/>
          <p:cNvGrpSpPr/>
          <p:nvPr/>
        </p:nvGrpSpPr>
        <p:grpSpPr>
          <a:xfrm>
            <a:off x="2273246" y="3481315"/>
            <a:ext cx="250987" cy="327145"/>
            <a:chOff x="2624850" y="4296000"/>
            <a:chExt cx="380400" cy="495825"/>
          </a:xfrm>
        </p:grpSpPr>
        <p:sp>
          <p:nvSpPr>
            <p:cNvPr id="568" name="Shape 56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0" t="0" r="0" b="0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0" t="0" r="0" b="0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0" t="0" r="0" b="0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1" name="Shape 571"/>
          <p:cNvSpPr/>
          <p:nvPr/>
        </p:nvSpPr>
        <p:spPr>
          <a:xfrm>
            <a:off x="3153913" y="3510752"/>
            <a:ext cx="268307" cy="268324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2709156" y="3527676"/>
            <a:ext cx="268307" cy="234476"/>
          </a:xfrm>
          <a:custGeom>
            <a:avLst/>
            <a:gdLst/>
            <a:ahLst/>
            <a:cxnLst/>
            <a:rect l="0" t="0" r="0" b="0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3597450" y="3509547"/>
            <a:ext cx="270748" cy="270732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4" name="Shape 574"/>
          <p:cNvGrpSpPr/>
          <p:nvPr/>
        </p:nvGrpSpPr>
        <p:grpSpPr>
          <a:xfrm>
            <a:off x="4022458" y="3513546"/>
            <a:ext cx="310204" cy="262682"/>
            <a:chOff x="5275975" y="4344850"/>
            <a:chExt cx="470150" cy="398125"/>
          </a:xfrm>
        </p:grpSpPr>
        <p:sp>
          <p:nvSpPr>
            <p:cNvPr id="575" name="Shape 575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0" t="0" r="0" b="0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0" t="0" r="0" b="0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78" name="Shape 578"/>
          <p:cNvSpPr/>
          <p:nvPr/>
        </p:nvSpPr>
        <p:spPr>
          <a:xfrm>
            <a:off x="4482940" y="3505523"/>
            <a:ext cx="278798" cy="278781"/>
          </a:xfrm>
          <a:custGeom>
            <a:avLst/>
            <a:gdLst/>
            <a:ahLst/>
            <a:cxnLst/>
            <a:rect l="0" t="0" r="0" b="0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79" name="Shape 579"/>
          <p:cNvGrpSpPr/>
          <p:nvPr/>
        </p:nvGrpSpPr>
        <p:grpSpPr>
          <a:xfrm>
            <a:off x="4924042" y="3492201"/>
            <a:ext cx="286056" cy="305371"/>
            <a:chOff x="6642425" y="4312500"/>
            <a:chExt cx="433550" cy="462825"/>
          </a:xfrm>
        </p:grpSpPr>
        <p:sp>
          <p:nvSpPr>
            <p:cNvPr id="580" name="Shape 580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0" t="0" r="0" b="0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0" t="0" r="0" b="0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0" t="0" r="0" b="0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3" name="Shape 583"/>
          <p:cNvSpPr/>
          <p:nvPr/>
        </p:nvSpPr>
        <p:spPr>
          <a:xfrm>
            <a:off x="880575" y="3981292"/>
            <a:ext cx="367409" cy="216760"/>
          </a:xfrm>
          <a:custGeom>
            <a:avLst/>
            <a:gdLst/>
            <a:ahLst/>
            <a:cxnLst/>
            <a:rect l="0" t="0" r="0" b="0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84" name="Shape 584"/>
          <p:cNvGrpSpPr/>
          <p:nvPr/>
        </p:nvGrpSpPr>
        <p:grpSpPr>
          <a:xfrm>
            <a:off x="1362376" y="3945418"/>
            <a:ext cx="293297" cy="288464"/>
            <a:chOff x="1244325" y="4999400"/>
            <a:chExt cx="444525" cy="437200"/>
          </a:xfrm>
        </p:grpSpPr>
        <p:sp>
          <p:nvSpPr>
            <p:cNvPr id="585" name="Shape 585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0" t="0" r="0" b="0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0" t="0" r="0" b="0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8" name="Shape 58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0" t="0" r="0" b="0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9" name="Shape 58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1833324" y="3936148"/>
            <a:ext cx="240925" cy="306988"/>
            <a:chOff x="1958100" y="4985350"/>
            <a:chExt cx="365150" cy="465275"/>
          </a:xfrm>
        </p:grpSpPr>
        <p:sp>
          <p:nvSpPr>
            <p:cNvPr id="591" name="Shape 59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0" t="0" r="0" b="0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0" t="0" r="0" b="0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0" t="0" r="0" b="0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260347" y="3947826"/>
            <a:ext cx="276390" cy="284027"/>
            <a:chOff x="2605300" y="5003050"/>
            <a:chExt cx="418900" cy="430475"/>
          </a:xfrm>
        </p:grpSpPr>
        <p:sp>
          <p:nvSpPr>
            <p:cNvPr id="595" name="Shape 595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0" t="0" r="0" b="0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0" t="0" r="0" b="0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0" t="0" r="0" b="0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2678116" y="3953880"/>
            <a:ext cx="330361" cy="271540"/>
            <a:chOff x="3238475" y="5012225"/>
            <a:chExt cx="500700" cy="411550"/>
          </a:xfrm>
        </p:grpSpPr>
        <p:sp>
          <p:nvSpPr>
            <p:cNvPr id="599" name="Shape 59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0" t="0" r="0" b="0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0" t="0" r="0" b="0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0" t="0" r="0" b="0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0" t="0" r="0" b="0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551510" y="3924865"/>
            <a:ext cx="362593" cy="329553"/>
            <a:chOff x="4562200" y="4968250"/>
            <a:chExt cx="549550" cy="499475"/>
          </a:xfrm>
        </p:grpSpPr>
        <p:sp>
          <p:nvSpPr>
            <p:cNvPr id="605" name="Shape 605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0" t="0" r="0" b="0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0" t="0" r="0" b="0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0" t="0" r="0" b="0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8" name="Shape 60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0" t="0" r="0" b="0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0" t="0" r="0" b="0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3162360" y="3943406"/>
            <a:ext cx="251383" cy="292076"/>
            <a:chOff x="3972400" y="4996350"/>
            <a:chExt cx="381000" cy="442675"/>
          </a:xfrm>
        </p:grpSpPr>
        <p:sp>
          <p:nvSpPr>
            <p:cNvPr id="611" name="Shape 611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0" t="0" r="0" b="0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0" t="0" r="0" b="0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3999497" y="3918828"/>
            <a:ext cx="356143" cy="341627"/>
            <a:chOff x="5241175" y="4959100"/>
            <a:chExt cx="539775" cy="517775"/>
          </a:xfrm>
        </p:grpSpPr>
        <p:sp>
          <p:nvSpPr>
            <p:cNvPr id="614" name="Shape 61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20" name="Shape 620"/>
          <p:cNvSpPr/>
          <p:nvPr/>
        </p:nvSpPr>
        <p:spPr>
          <a:xfrm>
            <a:off x="4465620" y="4003049"/>
            <a:ext cx="313437" cy="173246"/>
          </a:xfrm>
          <a:custGeom>
            <a:avLst/>
            <a:gdLst/>
            <a:ahLst/>
            <a:cxnLst/>
            <a:rect l="0" t="0" r="0" b="0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21" name="Shape 621"/>
          <p:cNvGrpSpPr/>
          <p:nvPr/>
        </p:nvGrpSpPr>
        <p:grpSpPr>
          <a:xfrm>
            <a:off x="4952249" y="3969583"/>
            <a:ext cx="228439" cy="262682"/>
            <a:chOff x="6685175" y="5036025"/>
            <a:chExt cx="346225" cy="398125"/>
          </a:xfrm>
        </p:grpSpPr>
        <p:sp>
          <p:nvSpPr>
            <p:cNvPr id="622" name="Shape 622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0" t="0" r="0" b="0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0" t="0" r="0" b="0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0" t="0" r="0" b="0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0" t="0" r="0" b="0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0" t="0" r="0" b="0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7" name="Shape 627"/>
          <p:cNvGrpSpPr/>
          <p:nvPr/>
        </p:nvGrpSpPr>
        <p:grpSpPr>
          <a:xfrm>
            <a:off x="5567667" y="2369448"/>
            <a:ext cx="432570" cy="421333"/>
            <a:chOff x="5926225" y="921350"/>
            <a:chExt cx="517800" cy="504350"/>
          </a:xfrm>
        </p:grpSpPr>
        <p:sp>
          <p:nvSpPr>
            <p:cNvPr id="628" name="Shape 62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5761587" y="2605505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1" name="Shape 631"/>
          <p:cNvGrpSpPr/>
          <p:nvPr/>
        </p:nvGrpSpPr>
        <p:grpSpPr>
          <a:xfrm>
            <a:off x="6452655" y="2348829"/>
            <a:ext cx="432570" cy="421333"/>
            <a:chOff x="5926225" y="921350"/>
            <a:chExt cx="517800" cy="504350"/>
          </a:xfrm>
        </p:grpSpPr>
        <p:sp>
          <p:nvSpPr>
            <p:cNvPr id="632" name="Shape 632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4" name="Shape 634"/>
          <p:cNvSpPr/>
          <p:nvPr/>
        </p:nvSpPr>
        <p:spPr>
          <a:xfrm>
            <a:off x="6646575" y="2584886"/>
            <a:ext cx="400950" cy="226497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5" name="Shape 635"/>
          <p:cNvGrpSpPr/>
          <p:nvPr/>
        </p:nvGrpSpPr>
        <p:grpSpPr>
          <a:xfrm>
            <a:off x="5567934" y="3097871"/>
            <a:ext cx="1075936" cy="1047988"/>
            <a:chOff x="5926225" y="921350"/>
            <a:chExt cx="517800" cy="504350"/>
          </a:xfrm>
        </p:grpSpPr>
        <p:sp>
          <p:nvSpPr>
            <p:cNvPr id="636" name="Shape 636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0" t="0" r="0" b="0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0" t="0" r="0" b="0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FE599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38" name="Shape 638"/>
          <p:cNvSpPr/>
          <p:nvPr/>
        </p:nvSpPr>
        <p:spPr>
          <a:xfrm>
            <a:off x="6050248" y="3684967"/>
            <a:ext cx="997288" cy="56337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 txBox="1"/>
          <p:nvPr/>
        </p:nvSpPr>
        <p:spPr>
          <a:xfrm>
            <a:off x="5456625" y="80392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Char char="●"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Char char="●"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fill color and opacity.</a:t>
            </a:r>
          </a:p>
          <a:p>
            <a:pPr marL="457200" lvl="0" indent="-285750" rtl="0">
              <a:spcBef>
                <a:spcPts val="0"/>
              </a:spcBef>
              <a:buClr>
                <a:srgbClr val="FFFFFF"/>
              </a:buClr>
              <a:buSzPct val="100000"/>
              <a:buFont typeface="Roboto Condensed"/>
              <a:buChar char="●"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619672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About Project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-1836712" y="2620085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algn="ctr" rtl="0">
              <a:spcBef>
                <a:spcPts val="0"/>
              </a:spcBef>
              <a:buNone/>
            </a:pPr>
            <a:r>
              <a:rPr lang="tr-TR" dirty="0" smtClean="0"/>
              <a:t>Location &amp; Properties</a:t>
            </a:r>
            <a:endParaRPr lang="en" dirty="0"/>
          </a:p>
        </p:txBody>
      </p:sp>
      <p:pic>
        <p:nvPicPr>
          <p:cNvPr id="4" name="Picture 3" descr="C:\Users\user\Desktop\Ekran Alıntısı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2626" y="1117008"/>
            <a:ext cx="6788663" cy="403083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619672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About Project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-30155" y="1180831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tr-TR" dirty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Positioning</a:t>
            </a:r>
          </a:p>
          <a:p>
            <a:pPr marL="342900" indent="-342900">
              <a:lnSpc>
                <a:spcPct val="150000"/>
              </a:lnSpc>
            </a:pPr>
            <a:r>
              <a:rPr lang="tr-TR" dirty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Possible Road Types &amp; Capacities</a:t>
            </a:r>
          </a:p>
          <a:p>
            <a:pPr marL="342900" indent="-342900">
              <a:lnSpc>
                <a:spcPct val="150000"/>
              </a:lnSpc>
            </a:pPr>
            <a:r>
              <a:rPr lang="tr-TR" dirty="0" smtClean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Importance</a:t>
            </a:r>
            <a:endParaRPr lang="tr-TR" dirty="0"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  <p:pic>
        <p:nvPicPr>
          <p:cNvPr id="5" name="Picture 4" descr="C:\Users\user\Desktop\17431707_10212542463700014_1823127866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4651576" y="691452"/>
            <a:ext cx="5143500" cy="3841348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C:\Users\user\Desktop\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12126"/>
            <a:ext cx="5063232" cy="255156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4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1619672" y="339502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dirty="0"/>
              <a:t>Process</a:t>
            </a:r>
            <a:endParaRPr lang="en" dirty="0"/>
          </a:p>
        </p:txBody>
      </p:sp>
      <p:sp>
        <p:nvSpPr>
          <p:cNvPr id="285" name="Shape 285"/>
          <p:cNvSpPr/>
          <p:nvPr/>
        </p:nvSpPr>
        <p:spPr>
          <a:xfrm>
            <a:off x="1763688" y="1203597"/>
            <a:ext cx="2952328" cy="2825156"/>
          </a:xfrm>
          <a:prstGeom prst="homePlate">
            <a:avLst>
              <a:gd name="adj" fmla="val 3012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tr-TR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Determined Problems</a:t>
            </a:r>
          </a:p>
        </p:txBody>
      </p:sp>
      <p:sp>
        <p:nvSpPr>
          <p:cNvPr id="286" name="Shape 286"/>
          <p:cNvSpPr/>
          <p:nvPr/>
        </p:nvSpPr>
        <p:spPr>
          <a:xfrm>
            <a:off x="4572000" y="1210827"/>
            <a:ext cx="3240360" cy="2817926"/>
          </a:xfrm>
          <a:prstGeom prst="chevron">
            <a:avLst>
              <a:gd name="adj" fmla="val 29853"/>
            </a:avLst>
          </a:prstGeom>
          <a:solidFill>
            <a:srgbClr val="4BB5D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tr-TR" b="1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Design Process and Detailing</a:t>
            </a:r>
            <a:endParaRPr lang="en" b="1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23728" y="2751399"/>
            <a:ext cx="280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Flow &amp;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Wind</a:t>
            </a:r>
            <a:endParaRPr lang="en-US" sz="16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Foundation</a:t>
            </a:r>
            <a:endParaRPr lang="en-US" sz="16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Bathymetry</a:t>
            </a:r>
            <a:endParaRPr lang="en-US" sz="16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T</a:t>
            </a:r>
            <a:r>
              <a:rPr lang="en-US" sz="1600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ectonic</a:t>
            </a:r>
            <a:r>
              <a:rPr lang="en-US" sz="16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Faults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sz="16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  <a:cs typeface="Roboto Condense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1619672" y="411510"/>
            <a:ext cx="5760300" cy="680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tr-TR" dirty="0" smtClean="0">
                <a:ea typeface="Roboto Condensed" panose="020B0604020202020204" charset="0"/>
                <a:cs typeface="Roboto Condensed" panose="020B0604020202020204" charset="0"/>
              </a:rPr>
              <a:t>Bathymetry</a:t>
            </a:r>
            <a:endParaRPr lang="en" dirty="0">
              <a:ea typeface="Roboto Condensed" panose="020B0604020202020204" charset="0"/>
              <a:cs typeface="Roboto Condensed" panose="020B0604020202020204" charset="0"/>
            </a:endParaRP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1115616" y="1131590"/>
            <a:ext cx="5760300" cy="25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tr-TR" dirty="0">
                <a:latin typeface="Roboto Condensed" panose="020B0604020202020204" charset="0"/>
                <a:ea typeface="Roboto Condensed" panose="020B0604020202020204" charset="0"/>
                <a:cs typeface="Roboto Condensed" panose="020B0604020202020204" charset="0"/>
              </a:rPr>
              <a:t>Almost 30 m</a:t>
            </a:r>
          </a:p>
        </p:txBody>
      </p:sp>
      <p:pic>
        <p:nvPicPr>
          <p:cNvPr id="7" name="Picture 6" descr="C:\Users\user\Desktop\Ekran Alıntısı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5831" y="2096103"/>
            <a:ext cx="9209831" cy="302433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6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ctrTitle"/>
          </p:nvPr>
        </p:nvSpPr>
        <p:spPr>
          <a:xfrm>
            <a:off x="683568" y="2931790"/>
            <a:ext cx="50745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sz="7200" b="0" dirty="0" smtClean="0">
                <a:solidFill>
                  <a:srgbClr val="3796BF"/>
                </a:solidFill>
              </a:rPr>
              <a:t>Ground Profile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437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581</Words>
  <Application>Microsoft Office PowerPoint</Application>
  <PresentationFormat>Ekran Gösterisi (16:9)</PresentationFormat>
  <Paragraphs>152</Paragraphs>
  <Slides>49</Slides>
  <Notes>31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49</vt:i4>
      </vt:variant>
    </vt:vector>
  </HeadingPairs>
  <TitlesOfParts>
    <vt:vector size="54" baseType="lpstr">
      <vt:lpstr>Arial</vt:lpstr>
      <vt:lpstr>Oswald</vt:lpstr>
      <vt:lpstr>Roboto Condensed</vt:lpstr>
      <vt:lpstr>Times New Roman</vt:lpstr>
      <vt:lpstr>Wolsey template</vt:lpstr>
      <vt:lpstr>IMMERSED TUBE TUNNEL PROJECT IN IZMIR</vt:lpstr>
      <vt:lpstr>Members</vt:lpstr>
      <vt:lpstr>Content</vt:lpstr>
      <vt:lpstr>General Overview</vt:lpstr>
      <vt:lpstr>About Project</vt:lpstr>
      <vt:lpstr>About Project</vt:lpstr>
      <vt:lpstr>Process</vt:lpstr>
      <vt:lpstr>Bathymetry</vt:lpstr>
      <vt:lpstr>Ground Profile</vt:lpstr>
      <vt:lpstr>PowerPoint Sunusu</vt:lpstr>
      <vt:lpstr>PowerPoint Sunusu</vt:lpstr>
      <vt:lpstr>PowerPoint Sunusu</vt:lpstr>
      <vt:lpstr>PowerPoint Sunusu</vt:lpstr>
      <vt:lpstr>PowerPoint Sunusu</vt:lpstr>
      <vt:lpstr>Bridge Properties</vt:lpstr>
      <vt:lpstr>Types of Bridges</vt:lpstr>
      <vt:lpstr>Types of Bridges</vt:lpstr>
      <vt:lpstr>Types of Bridges</vt:lpstr>
      <vt:lpstr>Section View</vt:lpstr>
      <vt:lpstr>Properties of Highway</vt:lpstr>
      <vt:lpstr>Properties of Highway</vt:lpstr>
      <vt:lpstr>Properties of Highway</vt:lpstr>
      <vt:lpstr>Artificial Island</vt:lpstr>
      <vt:lpstr>Design of Artificial Island</vt:lpstr>
      <vt:lpstr>How Does Fill Artificial Island?</vt:lpstr>
      <vt:lpstr>Layers of Artificial Island</vt:lpstr>
      <vt:lpstr>Immersed Tube Tunnel</vt:lpstr>
      <vt:lpstr>Location of Tunnel Relative to Fault Line</vt:lpstr>
      <vt:lpstr>Design Loads of Tunnels</vt:lpstr>
      <vt:lpstr>Placing of Tunnels</vt:lpstr>
      <vt:lpstr>Wind in İzmir Bay</vt:lpstr>
      <vt:lpstr>Wind Effects on Flow</vt:lpstr>
      <vt:lpstr>Underwater Concrete Pouring</vt:lpstr>
      <vt:lpstr>References</vt:lpstr>
      <vt:lpstr>References</vt:lpstr>
      <vt:lpstr>THANKS!</vt:lpstr>
      <vt:lpstr>Want big impact? USE BIG IMAGE.</vt:lpstr>
      <vt:lpstr>AND TABLES TO COMPARE DATA</vt:lpstr>
      <vt:lpstr>MAPS</vt:lpstr>
      <vt:lpstr>89,526,124</vt:lpstr>
      <vt:lpstr>89,526,124$</vt:lpstr>
      <vt:lpstr>LET’S REVIEW SOME CONCEPTS</vt:lpstr>
      <vt:lpstr>PowerPoint Sunusu</vt:lpstr>
      <vt:lpstr>PowerPoint Sunusu</vt:lpstr>
      <vt:lpstr>PowerPoint Sunusu</vt:lpstr>
      <vt:lpstr>PowerPoint Sunusu</vt:lpstr>
      <vt:lpstr>PowerPoint Sunusu</vt:lpstr>
      <vt:lpstr>CREDITS</vt:lpstr>
      <vt:lpstr>PowerPoint Sunusu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IMMERSED TUBE TUNNEL PROJECT IN IZMIR</dc:title>
  <cp:revision>23</cp:revision>
  <dcterms:modified xsi:type="dcterms:W3CDTF">2023-12-06T00:44:44Z</dcterms:modified>
</cp:coreProperties>
</file>